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0" r:id="rId4"/>
  </p:sldMasterIdLst>
  <p:notesMasterIdLst>
    <p:notesMasterId r:id="rId35"/>
  </p:notesMasterIdLst>
  <p:handoutMasterIdLst>
    <p:handoutMasterId r:id="rId36"/>
  </p:handoutMasterIdLst>
  <p:sldIdLst>
    <p:sldId id="256" r:id="rId5"/>
    <p:sldId id="258" r:id="rId6"/>
    <p:sldId id="295" r:id="rId7"/>
    <p:sldId id="262" r:id="rId8"/>
    <p:sldId id="268" r:id="rId9"/>
    <p:sldId id="272" r:id="rId10"/>
    <p:sldId id="283" r:id="rId11"/>
    <p:sldId id="274" r:id="rId12"/>
    <p:sldId id="277" r:id="rId13"/>
    <p:sldId id="265" r:id="rId14"/>
    <p:sldId id="270" r:id="rId15"/>
    <p:sldId id="275" r:id="rId16"/>
    <p:sldId id="291" r:id="rId17"/>
    <p:sldId id="260" r:id="rId18"/>
    <p:sldId id="285" r:id="rId19"/>
    <p:sldId id="296" r:id="rId20"/>
    <p:sldId id="301" r:id="rId21"/>
    <p:sldId id="282" r:id="rId22"/>
    <p:sldId id="278" r:id="rId23"/>
    <p:sldId id="279" r:id="rId24"/>
    <p:sldId id="290" r:id="rId25"/>
    <p:sldId id="284" r:id="rId26"/>
    <p:sldId id="294" r:id="rId27"/>
    <p:sldId id="298" r:id="rId28"/>
    <p:sldId id="299" r:id="rId29"/>
    <p:sldId id="300" r:id="rId30"/>
    <p:sldId id="261" r:id="rId31"/>
    <p:sldId id="292" r:id="rId32"/>
    <p:sldId id="293"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E2A97-B059-4579-BB4C-93153EB9ADB8}">
          <p14:sldIdLst>
            <p14:sldId id="256"/>
            <p14:sldId id="258"/>
            <p14:sldId id="295"/>
            <p14:sldId id="262"/>
            <p14:sldId id="268"/>
            <p14:sldId id="272"/>
            <p14:sldId id="283"/>
            <p14:sldId id="274"/>
            <p14:sldId id="277"/>
            <p14:sldId id="265"/>
            <p14:sldId id="270"/>
            <p14:sldId id="275"/>
            <p14:sldId id="291"/>
            <p14:sldId id="260"/>
            <p14:sldId id="285"/>
            <p14:sldId id="296"/>
            <p14:sldId id="301"/>
            <p14:sldId id="282"/>
            <p14:sldId id="278"/>
            <p14:sldId id="279"/>
            <p14:sldId id="290"/>
            <p14:sldId id="284"/>
            <p14:sldId id="294"/>
            <p14:sldId id="298"/>
            <p14:sldId id="299"/>
            <p14:sldId id="300"/>
            <p14:sldId id="261"/>
            <p14:sldId id="292"/>
            <p14:sldId id="293"/>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00" autoAdjust="0"/>
  </p:normalViewPr>
  <p:slideViewPr>
    <p:cSldViewPr snapToGrid="0">
      <p:cViewPr varScale="1">
        <p:scale>
          <a:sx n="62" d="100"/>
          <a:sy n="62" d="100"/>
        </p:scale>
        <p:origin x="1488"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1/4/2022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0:30.791"/>
    </inkml:context>
    <inkml:brush xml:id="br0">
      <inkml:brushProperty name="width" value="0.05" units="cm"/>
      <inkml:brushProperty name="height" value="0.05" units="cm"/>
      <inkml:brushProperty name="ignorePressure" value="1"/>
    </inkml:brush>
  </inkml:definitions>
  <inkml:trace contextRef="#ctx0" brushRef="#br0">1 0,'482'279,"-459"-266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35.97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41.61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everyone to the second part of Linux Network Defence Evasion in this penetration testing course.</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69112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time for reflection and some thought. How do we overcome this?</a:t>
            </a:r>
          </a:p>
          <a:p>
            <a:endParaRPr lang="en-GB" dirty="0"/>
          </a:p>
          <a:p>
            <a:r>
              <a:rPr lang="en-GB" dirty="0"/>
              <a:t>One of the solutions be using SSH SOCKS proxies to interact with internal network hosts using ready made tools but we host everything on our machine to prevent any installations being made on the target disk.</a:t>
            </a:r>
          </a:p>
          <a:p>
            <a:endParaRPr lang="en-GB" dirty="0"/>
          </a:p>
          <a:p>
            <a:r>
              <a:rPr lang="en-GB" dirty="0"/>
              <a:t>But what if we want to run something which has to be launched directly on the target filesystem? SOCKS proxies are more designed for network based tools and can help us to achieve things such as port scanning, banner grabbing and connecting to network services hosted as HTTP(S).</a:t>
            </a:r>
          </a:p>
          <a:p>
            <a:endParaRPr lang="en-GB" dirty="0"/>
          </a:p>
          <a:p>
            <a:r>
              <a:rPr lang="en-GB" dirty="0"/>
              <a:t>When it comes to privilege escalation based payloads, SOCKS proxies alone can’t be of help to us. So what do we do? Any ideas before we move to the solution?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509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conduct fileless payload delivery. The whole idea of fileless payload delivery is what it says on the tin. We deliver a payload to our target but we ensure not to drop any files on the target system. The diagram you see right now gives you an overview of how this attack works, in the coming slides; lets dissect this attack further and see how it all comes together.</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7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makes fileless payload delivery possible in the first place is a kernel system call known as </a:t>
            </a:r>
            <a:r>
              <a:rPr lang="en-GB" dirty="0" err="1"/>
              <a:t>memfd_create</a:t>
            </a:r>
            <a:r>
              <a:rPr lang="en-GB" dirty="0"/>
              <a:t>.</a:t>
            </a:r>
          </a:p>
          <a:p>
            <a:endParaRPr lang="en-GB" dirty="0"/>
          </a:p>
          <a:p>
            <a:r>
              <a:rPr lang="en-GB" dirty="0"/>
              <a:t>Quoting directly from the documentation we can see that we receive a file descriptor as a reference to our file and we can use this file just as we would with any other file on the file system meaning we can read/write it in addition to execution.</a:t>
            </a:r>
          </a:p>
          <a:p>
            <a:endParaRPr lang="en-GB" dirty="0"/>
          </a:p>
          <a:p>
            <a:r>
              <a:rPr lang="en-GB" dirty="0"/>
              <a:t>The catch here is that once you remove all references or even reboot your machine, the file is gone. There are no traces of the file since it is all working in RAM and never stored on the core disk of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1957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some of the delivery methods now.</a:t>
            </a:r>
          </a:p>
          <a:p>
            <a:endParaRPr lang="en-GB" dirty="0"/>
          </a:p>
          <a:p>
            <a:r>
              <a:rPr lang="en-GB" dirty="0"/>
              <a:t>We can launch fileless payloads in different ways. One way can be to pack a binary in small chunks into a dropper payload which will deliver the malware to the target using SSH pipes. This is possible in languages such as Perl and it can support elf binaries.</a:t>
            </a:r>
          </a:p>
          <a:p>
            <a:endParaRPr lang="en-GB" dirty="0"/>
          </a:p>
          <a:p>
            <a:r>
              <a:rPr lang="en-GB" dirty="0"/>
              <a:t>Alternatively we can use HTTP C&amp;C servers on the outside which we can contact using our dropper payload which leverages </a:t>
            </a:r>
            <a:r>
              <a:rPr lang="en-GB" dirty="0" err="1"/>
              <a:t>memfd_create</a:t>
            </a:r>
            <a:r>
              <a:rPr lang="en-GB" dirty="0"/>
              <a:t> </a:t>
            </a:r>
            <a:r>
              <a:rPr lang="en-GB" dirty="0" err="1"/>
              <a:t>syscalls</a:t>
            </a:r>
            <a:r>
              <a:rPr lang="en-GB" dirty="0"/>
              <a:t> in addition to creating the file we need to launch our payload.</a:t>
            </a:r>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992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59886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3437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345689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16833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33138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jumping into this presentation, let’s have a recap of what has been covered in this section of “network defence evasion” already.</a:t>
            </a:r>
          </a:p>
          <a:p>
            <a:endParaRPr lang="en-GB" dirty="0"/>
          </a:p>
          <a:p>
            <a:r>
              <a:rPr lang="en-GB" dirty="0"/>
              <a:t>We have discussed how to enumerate open ports from the external perimeter with the aim of bypassing potential egress filters in addition to seeing which ports could potentially be open based on an active firewall in place. In particular, we look at how to target </a:t>
            </a:r>
            <a:r>
              <a:rPr lang="en-GB" dirty="0" err="1"/>
              <a:t>IPTables</a:t>
            </a:r>
            <a:r>
              <a:rPr lang="en-GB" dirty="0"/>
              <a:t> implementations of firewalls in this course.</a:t>
            </a:r>
          </a:p>
          <a:p>
            <a:endParaRPr lang="en-GB" dirty="0"/>
          </a:p>
          <a:p>
            <a:r>
              <a:rPr lang="en-GB" dirty="0"/>
              <a:t>We then spoke about discovering link local IPv6 addresses of hosts on the internal network which we would move onto using offensively by evading firewall rules placed on the IPv4 channel.</a:t>
            </a:r>
          </a:p>
          <a:p>
            <a:endParaRPr lang="en-GB" dirty="0"/>
          </a:p>
          <a:p>
            <a:r>
              <a:rPr lang="en-GB" dirty="0"/>
              <a:t>We also looked at hopping VLANs using IPv6 accessing management switches from userland due to misconfigurations.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22092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moving onto what’s new in part 2…</a:t>
            </a:r>
          </a:p>
          <a:p>
            <a:endParaRPr lang="en-GB" dirty="0"/>
          </a:p>
          <a:p>
            <a:r>
              <a:rPr lang="en-GB" dirty="0"/>
              <a:t>We’ll be taking a step back and looking at what actions we should take as attackers once we gain initial access into a network. From that point you generally want to escalate privileges which does involve use of malicious binaries which are written by yourself or someone else. So we’ll be looking at the current methods of how you can deliver these payloads into the internal network.</a:t>
            </a:r>
          </a:p>
          <a:p>
            <a:endParaRPr lang="en-GB" dirty="0"/>
          </a:p>
          <a:p>
            <a:r>
              <a:rPr lang="en-GB" dirty="0"/>
              <a:t>We’ll then move onto the considerations of how you can possibly get detected with these methods followed by a brief discussion on Living off the land tactics.</a:t>
            </a:r>
          </a:p>
          <a:p>
            <a:endParaRPr lang="en-GB" dirty="0"/>
          </a:p>
          <a:p>
            <a:r>
              <a:rPr lang="en-GB" dirty="0"/>
              <a:t>Finally, we’ll be looking into payload dropper delivery methods also known as fileless payload delivery.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58670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off with the current methods of payload delivery. How do we deliver payloads generally?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2538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a payload can be passed in. We can use HTTP servers or store our payloads on GitHub or any other storage solutions from which we can pull the payload.</a:t>
            </a:r>
          </a:p>
          <a:p>
            <a:endParaRPr lang="en-GB" dirty="0"/>
          </a:p>
          <a:p>
            <a:r>
              <a:rPr lang="en-GB" dirty="0"/>
              <a:t>Some other ways can involve using SCP since discussed before. We have initial access, in our case this access would be via SSH which could allow us to use SCP. If we gained access via a vulnerability from another port we can attempt adding our public keys to connect via SSH to use SCP.</a:t>
            </a:r>
          </a:p>
          <a:p>
            <a:endParaRPr lang="en-GB" dirty="0"/>
          </a:p>
          <a:p>
            <a:r>
              <a:rPr lang="en-GB" dirty="0"/>
              <a:t>If this is not successful, we can easily resort to other methods such FTP, RSYNC or even use encrypted/unencrypted network sockets in which we’d pass the payload into the internal network.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146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short reflection. What do all of these delivery methods have in common? What is something they all end up doing in the end?</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2906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is that regardless of what we do, we still drop our binary into the target disk which leaves a trace. Bare in mind, you’re always going to leave a trace as an attacker. The fact that you’ve connected is a trace itself. But it’s a case of how big our trace is and how deep it is. Can it lead to us being detected? In this case, if you’re dropping malicious binaries on a target disk and if there’s a SOC monitoring agent installed or even other tools used for scanning the device, we increase our risk of detection.</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561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further discussion on the detection measures.</a:t>
            </a:r>
          </a:p>
          <a:p>
            <a:endParaRPr lang="en-GB" dirty="0"/>
          </a:p>
          <a:p>
            <a:r>
              <a:rPr lang="en-GB" dirty="0"/>
              <a:t>We can be open to any of these or none of these. As an offensive security specialist you need to anticipate that your target could be well defended and be prepared to overcome these potential defences to remain under the radar. Since if you’re conducting a red team engagement, getting caught is not a part of the deal, stealth is a must. </a:t>
            </a:r>
          </a:p>
          <a:p>
            <a:endParaRPr lang="en-GB" dirty="0"/>
          </a:p>
          <a:p>
            <a:r>
              <a:rPr lang="en-GB" dirty="0"/>
              <a:t>Some of the defences in question can be a host intrusion detection system. Also known as a HIDS to shorten the long pronunciation, a good HIDS example is Wazuh which could detect your malicious binary on the target system.</a:t>
            </a:r>
          </a:p>
          <a:p>
            <a:endParaRPr lang="en-GB" dirty="0"/>
          </a:p>
          <a:p>
            <a:r>
              <a:rPr lang="en-GB" dirty="0"/>
              <a:t>Your target could also have SOC capabilities which could be outsourced contractors monitoring traffic and activity on the system or any other active detection systems which could raise the alarm due to a binary being dropped on the network.</a:t>
            </a:r>
          </a:p>
          <a:p>
            <a:endParaRPr lang="en-GB" dirty="0"/>
          </a:p>
          <a:p>
            <a:r>
              <a:rPr lang="en-GB" dirty="0"/>
              <a:t>Another example which is used even today is </a:t>
            </a:r>
            <a:r>
              <a:rPr lang="en-GB" dirty="0" err="1"/>
              <a:t>rkhunter</a:t>
            </a:r>
            <a:r>
              <a:rPr lang="en-GB" dirty="0"/>
              <a:t>, yet another legacy tool which could catch our userland malicious binaries which are used for privilege escalation opportunities. We don’t want to get burnt before we can reach root so the intention is to avoid dropping binaries on the target disk.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729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before about living off the land. Living off the land is a step taken to ensure that we only use resources available to us on the target system. The purpose of this approach? To prevent actively installing any off-the-shelf tools on the target environment and to keep a minimised presence. As a result, we may make use of programming languages which are built into the target system which ultimately means we are dropping binaries on the disk. As discussed before we will leave a trace no matter what, but whilst we live off the land we need to ensure that we keep our trace minimal as we progress in our attack.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2054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9495-C9B3-4A4E-BFEE-559F19A77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5264F1-BE11-4667-BEA0-95C6CCC19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CCF12C-47B0-4C7D-9841-CAFC6AAB2741}"/>
              </a:ext>
            </a:extLst>
          </p:cNvPr>
          <p:cNvSpPr>
            <a:spLocks noGrp="1"/>
          </p:cNvSpPr>
          <p:nvPr>
            <p:ph type="dt" sz="half" idx="10"/>
          </p:nvPr>
        </p:nvSpPr>
        <p:spPr/>
        <p:txBody>
          <a:bodyPr/>
          <a:lstStyle/>
          <a:p>
            <a:fld id="{6E8C4461-ACE9-4A7B-859E-6009788F4A17}" type="datetimeFigureOut">
              <a:rPr lang="en-GB" smtClean="0"/>
              <a:t>04/01/2022</a:t>
            </a:fld>
            <a:endParaRPr lang="en-GB"/>
          </a:p>
        </p:txBody>
      </p:sp>
      <p:sp>
        <p:nvSpPr>
          <p:cNvPr id="5" name="Footer Placeholder 4">
            <a:extLst>
              <a:ext uri="{FF2B5EF4-FFF2-40B4-BE49-F238E27FC236}">
                <a16:creationId xmlns:a16="http://schemas.microsoft.com/office/drawing/2014/main" id="{DE67EF00-AE5E-4F44-8A76-4C3C38877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A38F1-0B52-483E-B855-32D7B2D6C461}"/>
              </a:ext>
            </a:extLst>
          </p:cNvPr>
          <p:cNvSpPr>
            <a:spLocks noGrp="1"/>
          </p:cNvSpPr>
          <p:nvPr>
            <p:ph type="sldNum" sz="quarter" idx="12"/>
          </p:nvPr>
        </p:nvSpPr>
        <p:spPr/>
        <p:txBody>
          <a:bodyPr/>
          <a:lstStyle/>
          <a:p>
            <a:fld id="{C91A3D38-32C1-4C7D-8F43-9A89CD207BDE}" type="slidenum">
              <a:rPr lang="en-GB" smtClean="0"/>
              <a:t>‹#›</a:t>
            </a:fld>
            <a:endParaRPr lang="en-GB"/>
          </a:p>
        </p:txBody>
      </p:sp>
      <p:pic>
        <p:nvPicPr>
          <p:cNvPr id="7" name="Graphic 6">
            <a:extLst>
              <a:ext uri="{FF2B5EF4-FFF2-40B4-BE49-F238E27FC236}">
                <a16:creationId xmlns:a16="http://schemas.microsoft.com/office/drawing/2014/main" id="{F35FE1C5-C0E4-4207-BE76-A9D94FC37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3148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9524-B850-4C40-857A-630A96D432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E8ED6-19D0-494A-94B8-96F24F6A1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EFA03-4F05-4F53-8821-87BFC5B29D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56CE4B-93AC-4FAE-847D-2E31CE7549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5D74479-AF62-4C20-9F7C-8DF4AED3BD6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86206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520B4-DC8E-4CF3-8375-15F254C2E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1D0F71-4F49-417D-8B5F-BB0D7F134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ED17F1-7E34-4317-9FF8-45E3CD5ADF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8B637C9-70B8-49D2-A703-56E5085EBDC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266C7A2-960A-46F9-AFC8-DF472FDE0A0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18740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9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299927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7697057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93623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7F5-0DB7-4ED7-A054-C527851A9E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6002A3-1A02-4F5C-9842-F79A02A05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2B852-7FC8-42C1-A9FE-2D660058E1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E21EDF-6DB7-4108-9B3C-EF1AF83A965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F5E573-F75B-4D9A-9B38-2B86F29300C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891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D5E1-4BFD-487C-9E83-D818CBA22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82D4A4-D172-4162-86E0-CF0064D95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17BAD-729E-4C50-923F-7702F032F2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BE72D1-523B-4877-8A90-714E03EDE4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E865C0-B6A0-4FE5-8B70-80060238B73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9582344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9CB-21C7-4C78-B9ED-684102D61B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6C1CF6-F68D-41CF-9B5E-82E4D94B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161BBF-A2FC-4C8A-BEC6-6C7888F88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F0C2-DD5F-426F-8BDC-D6E383049EB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6700C1-172B-484B-8003-F6D357A44BC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81BF32A-A24E-40FD-AE32-D280E46E741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6725793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41-10C9-4F26-ADFC-17FD91195A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AA3F15-EE38-4262-9042-92DF8F9F1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B07-5601-4D7C-B424-EC83554F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31C7FF-047F-4A95-B74F-D8C0436D7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10519-98F5-4AFC-8E5F-2AB71920C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D98F11-2A1C-4E0F-A09D-E9021F8BB4AD}"/>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C0C0BD7-B752-489F-919B-291DA879D37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EEF9483C-F223-4C4D-AEA8-26E9B8F24AF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48946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1D7-98F9-4987-832D-D9CE319EE0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17238B-3133-4241-9F0A-8CB58B546BF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F2C009A-BCA1-4CE6-B1D9-52F42CD4D90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AD68480-D8F2-4E6F-8C58-00B3507C494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05613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EDE46-EB0E-4CCA-B646-EA8C2F42B06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064B98-B937-4C25-A0C5-6985128B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F027AEC-E202-4A62-9C4D-D9C13111752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3364439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920-1ED7-419F-A505-C4FD1578A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629089-1349-46DD-9C42-00773660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3F0894-5AE1-4820-8269-8DBB3A84D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039EB-6138-42EC-9B71-A64CD91273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5B028DD-6152-4F76-A48D-C6C6D43D45E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A0CBE11-CA12-437E-9BF6-F96484CC708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968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1F3E-834D-48A3-AB2D-F8DFBCA3B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32EF4-0599-4446-A3B3-C5BA2DFD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606A4-6351-454F-A75B-4A2D7E31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A5A43-56B3-4005-B460-46E54B109A4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75A7C58-6F1A-484C-91ED-96DD29B6F9F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0796C5-6B12-4349-AF9D-4F85113F2E3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309923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CABEC-FC7E-415F-A42D-59297DBF1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E422D-D918-426B-87F1-A93BCEF94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2E1CC-8833-456D-98C5-AC253B82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73315753-AE39-46C9-AF27-E5FAFCB53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7689E00-D0FF-4D1B-8BA4-D517216B5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528685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customXml" Target="../ink/ink2.xml"/><Relationship Id="rId4" Type="http://schemas.openxmlformats.org/officeDocument/2006/relationships/image" Target="../media/image1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nux.die.net/man/1/ssh"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mailto:aqeeb.r.hussain@durham.ac.uk"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aqeebhussain122/"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1010 data lines to infinity">
            <a:extLst>
              <a:ext uri="{FF2B5EF4-FFF2-40B4-BE49-F238E27FC236}">
                <a16:creationId xmlns:a16="http://schemas.microsoft.com/office/drawing/2014/main" id="{F5BB9824-8482-49AB-9251-82EC0FA4694D}"/>
              </a:ext>
            </a:extLst>
          </p:cNvPr>
          <p:cNvPicPr>
            <a:picLocks noChangeAspect="1"/>
          </p:cNvPicPr>
          <p:nvPr/>
        </p:nvPicPr>
        <p:blipFill rotWithShape="1">
          <a:blip r:embed="rId3">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Linux Network Defense Evasion (Part 2)</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Aqeeb Hussain – Offensive Security Tactics For Linux Professionals</a:t>
            </a: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CA0DE2AF-D7A4-4FB5-BD9E-F5D368F55DDD}"/>
              </a:ext>
            </a:extLst>
          </p:cNvPr>
          <p:cNvSpPr/>
          <p:nvPr/>
        </p:nvSpPr>
        <p:spPr>
          <a:xfrm>
            <a:off x="1314824" y="735106"/>
            <a:ext cx="10053763" cy="29284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 OVERCOME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his?</a:t>
            </a:r>
            <a:endParaRPr lang="en-US" sz="4800" b="1" kern="1200"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10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F</a:t>
            </a:r>
            <a:r>
              <a:rPr lang="en-US" sz="4000" kern="1200" dirty="0">
                <a:solidFill>
                  <a:srgbClr val="FFFFFF"/>
                </a:solidFill>
                <a:latin typeface="+mj-lt"/>
                <a:ea typeface="+mj-ea"/>
                <a:cs typeface="+mj-cs"/>
              </a:rPr>
              <a:t>ileless payload delivery</a:t>
            </a:r>
          </a:p>
        </p:txBody>
      </p:sp>
      <p:pic>
        <p:nvPicPr>
          <p:cNvPr id="9" name="Picture 8" descr="Diagram&#10;&#10;Description automatically generated">
            <a:extLst>
              <a:ext uri="{FF2B5EF4-FFF2-40B4-BE49-F238E27FC236}">
                <a16:creationId xmlns:a16="http://schemas.microsoft.com/office/drawing/2014/main" id="{49447F01-AD85-4AF2-B8A3-5E40104C1FC3}"/>
              </a:ext>
            </a:extLst>
          </p:cNvPr>
          <p:cNvPicPr>
            <a:picLocks noChangeAspect="1"/>
          </p:cNvPicPr>
          <p:nvPr/>
        </p:nvPicPr>
        <p:blipFill rotWithShape="1">
          <a:blip r:embed="rId3"/>
          <a:srcRect t="13889"/>
          <a:stretch/>
        </p:blipFill>
        <p:spPr>
          <a:xfrm>
            <a:off x="4502428" y="1476796"/>
            <a:ext cx="7225748" cy="3904408"/>
          </a:xfrm>
          <a:prstGeom prst="rect">
            <a:avLst/>
          </a:prstGeo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a:t>
            </a:r>
            <a:r>
              <a:rPr lang="en-US" sz="4000" dirty="0">
                <a:solidFill>
                  <a:srgbClr val="FFFFFF"/>
                </a:solidFill>
              </a:rPr>
              <a:t>D</a:t>
            </a:r>
            <a:r>
              <a:rPr lang="en-US" sz="4000" kern="1200" dirty="0">
                <a:solidFill>
                  <a:srgbClr val="FFFFFF"/>
                </a:solidFill>
                <a:latin typeface="+mj-lt"/>
                <a:ea typeface="+mj-ea"/>
                <a:cs typeface="+mj-cs"/>
              </a:rPr>
              <a:t>oes </a:t>
            </a:r>
            <a:r>
              <a:rPr lang="en-US" sz="4000" dirty="0">
                <a:solidFill>
                  <a:srgbClr val="FFFFFF"/>
                </a:solidFill>
              </a:rPr>
              <a:t>F</a:t>
            </a:r>
            <a:r>
              <a:rPr lang="en-US" sz="4000" kern="1200" dirty="0">
                <a:solidFill>
                  <a:srgbClr val="FFFFFF"/>
                </a:solidFill>
                <a:latin typeface="+mj-lt"/>
                <a:ea typeface="+mj-ea"/>
                <a:cs typeface="+mj-cs"/>
              </a:rPr>
              <a:t>ileless </a:t>
            </a:r>
            <a:r>
              <a:rPr lang="en-US" sz="4000" dirty="0">
                <a:solidFill>
                  <a:srgbClr val="FFFFFF"/>
                </a:solidFill>
              </a:rPr>
              <a:t>M</a:t>
            </a:r>
            <a:r>
              <a:rPr lang="en-US" sz="4000" kern="1200" dirty="0">
                <a:solidFill>
                  <a:srgbClr val="FFFFFF"/>
                </a:solidFill>
                <a:latin typeface="+mj-lt"/>
                <a:ea typeface="+mj-ea"/>
                <a:cs typeface="+mj-cs"/>
              </a:rPr>
              <a:t>alware </a:t>
            </a:r>
            <a:r>
              <a:rPr lang="en-US" sz="4000" dirty="0">
                <a:solidFill>
                  <a:srgbClr val="FFFFFF"/>
                </a:solidFill>
              </a:rPr>
              <a:t>D</a:t>
            </a:r>
            <a:r>
              <a:rPr lang="en-US" sz="4000" kern="1200" dirty="0">
                <a:solidFill>
                  <a:srgbClr val="FFFFFF"/>
                </a:solidFill>
                <a:latin typeface="+mj-lt"/>
                <a:ea typeface="+mj-ea"/>
                <a:cs typeface="+mj-cs"/>
              </a:rPr>
              <a:t>elivery </a:t>
            </a:r>
            <a:r>
              <a:rPr lang="en-US" sz="4000" dirty="0">
                <a:solidFill>
                  <a:srgbClr val="FFFFFF"/>
                </a:solidFill>
              </a:rPr>
              <a:t>W</a:t>
            </a:r>
            <a:r>
              <a:rPr lang="en-US" sz="4000" kern="1200" dirty="0">
                <a:solidFill>
                  <a:srgbClr val="FFFFFF"/>
                </a:solidFill>
                <a:latin typeface="+mj-lt"/>
                <a:ea typeface="+mj-ea"/>
                <a:cs typeface="+mj-cs"/>
              </a:rPr>
              <a:t>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are called via kernel system call known as: </a:t>
            </a:r>
            <a:r>
              <a:rPr lang="en-US" sz="2000" dirty="0" err="1"/>
              <a:t>memfd_create</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effectLst/>
              </a:rPr>
              <a:t>Memfd_create</a:t>
            </a:r>
            <a:r>
              <a:rPr lang="en-US" sz="2000" dirty="0">
                <a:effectLst/>
              </a:rPr>
              <a:t> as quoted from documentation is: “</a:t>
            </a:r>
            <a:r>
              <a:rPr lang="en-US" sz="2000" dirty="0" err="1">
                <a:effectLst/>
              </a:rPr>
              <a:t>memfd_create</a:t>
            </a:r>
            <a:r>
              <a:rPr lang="en-US" sz="2000" dirty="0">
                <a:effectLst/>
              </a:rPr>
              <a:t>() creates an anonymous file and </a:t>
            </a:r>
            <a:r>
              <a:rPr lang="en-US" sz="2000" dirty="0">
                <a:effectLst/>
                <a:highlight>
                  <a:srgbClr val="D3D3D3"/>
                </a:highlight>
              </a:rPr>
              <a:t>returns a file descriptor</a:t>
            </a:r>
            <a:r>
              <a:rPr lang="en-US" sz="2000" dirty="0">
                <a:effectLst/>
              </a:rPr>
              <a:t> that refers to it.  </a:t>
            </a:r>
            <a:r>
              <a:rPr lang="en-US" sz="2000" dirty="0">
                <a:effectLst/>
                <a:highlight>
                  <a:srgbClr val="D3D3D3"/>
                </a:highlight>
              </a:rPr>
              <a:t>The file behaves like a regular file, and so can be modified</a:t>
            </a:r>
            <a:r>
              <a:rPr lang="en-US" sz="2000" dirty="0">
                <a:effectLst/>
              </a:rPr>
              <a:t>, truncated, memory-mapped, and so on.  However, unlike a regular file, </a:t>
            </a:r>
            <a:r>
              <a:rPr lang="en-US" sz="2000" dirty="0">
                <a:effectLst/>
                <a:highlight>
                  <a:srgbClr val="D3D3D3"/>
                </a:highlight>
              </a:rPr>
              <a:t>it lives in RAM and has a volatile backing storage</a:t>
            </a:r>
            <a:r>
              <a:rPr lang="en-US" sz="2000" dirty="0">
                <a:effectLst/>
              </a:rPr>
              <a:t>.  Once all references to the file are dropped, it is automatically released.  Anonymous memory is used for all backing pages of the file.”</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15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Does </a:t>
            </a:r>
            <a:r>
              <a:rPr lang="en-US" sz="4000" dirty="0">
                <a:solidFill>
                  <a:srgbClr val="FFFFFF"/>
                </a:solidFill>
              </a:rPr>
              <a:t>F</a:t>
            </a:r>
            <a:r>
              <a:rPr lang="en-US" sz="4000" kern="1200" dirty="0">
                <a:solidFill>
                  <a:srgbClr val="FFFFFF"/>
                </a:solidFill>
                <a:latin typeface="+mj-lt"/>
                <a:ea typeface="+mj-ea"/>
                <a:cs typeface="+mj-cs"/>
              </a:rPr>
              <a:t>ileless Malware </a:t>
            </a:r>
            <a:r>
              <a:rPr lang="en-US" sz="4000" dirty="0">
                <a:solidFill>
                  <a:srgbClr val="FFFFFF"/>
                </a:solidFill>
              </a:rPr>
              <a:t>D</a:t>
            </a:r>
            <a:r>
              <a:rPr lang="en-US" sz="4000" kern="1200" dirty="0">
                <a:solidFill>
                  <a:srgbClr val="FFFFFF"/>
                </a:solidFill>
                <a:latin typeface="+mj-lt"/>
                <a:ea typeface="+mj-ea"/>
                <a:cs typeface="+mj-cs"/>
              </a:rPr>
              <a:t>elivery Work?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can be called using any programming language and can use different methods such as: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Code packing – Packing a binary into an executable to deliver to the target using SSH pipes (Possible in Perl)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Hosting the payload via HTTP server on a C&amp;C (Command &amp; Control) which we connect to using a dropper payload</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2386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0" name="Slide Number Placeholder 5">
            <a:extLst>
              <a:ext uri="{FF2B5EF4-FFF2-40B4-BE49-F238E27FC236}">
                <a16:creationId xmlns:a16="http://schemas.microsoft.com/office/drawing/2014/main" id="{EA433FDC-D117-42B2-B4FF-E6B8487E6838}"/>
              </a:ext>
            </a:extLst>
          </p:cNvPr>
          <p:cNvSpPr txBox="1">
            <a:spLocks/>
          </p:cNvSpPr>
          <p:nvPr/>
        </p:nvSpPr>
        <p:spPr>
          <a:xfrm>
            <a:off x="12389931" y="648939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14</a:t>
            </a:fld>
            <a:endParaRPr lang="en-US" dirty="0"/>
          </a:p>
        </p:txBody>
      </p:sp>
      <p:sp>
        <p:nvSpPr>
          <p:cNvPr id="11" name="TextBox 10">
            <a:extLst>
              <a:ext uri="{FF2B5EF4-FFF2-40B4-BE49-F238E27FC236}">
                <a16:creationId xmlns:a16="http://schemas.microsoft.com/office/drawing/2014/main" id="{EBAA3B5E-2E94-4D25-AE96-E808B720A5E7}"/>
              </a:ext>
            </a:extLst>
          </p:cNvPr>
          <p:cNvSpPr txBox="1"/>
          <p:nvPr/>
        </p:nvSpPr>
        <p:spPr>
          <a:xfrm>
            <a:off x="4038604" y="408922"/>
            <a:ext cx="7945391"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Using C&amp;C (Command &amp; Control) machine we establish an HTTP server which will host the payload destined for target.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method discussed will use NGROK to expose an HTTP server which the target can pull the payload from when execution is required.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2" name="Picture 11" descr="Text&#10;&#10;Description automatically generated">
            <a:extLst>
              <a:ext uri="{FF2B5EF4-FFF2-40B4-BE49-F238E27FC236}">
                <a16:creationId xmlns:a16="http://schemas.microsoft.com/office/drawing/2014/main" id="{F883756D-F1D9-42B0-A918-1FE9B9A152CE}"/>
              </a:ext>
            </a:extLst>
          </p:cNvPr>
          <p:cNvPicPr>
            <a:picLocks noChangeAspect="1"/>
          </p:cNvPicPr>
          <p:nvPr/>
        </p:nvPicPr>
        <p:blipFill>
          <a:blip r:embed="rId2"/>
          <a:stretch>
            <a:fillRect/>
          </a:stretch>
        </p:blipFill>
        <p:spPr>
          <a:xfrm>
            <a:off x="4098238" y="5532426"/>
            <a:ext cx="5428354" cy="907980"/>
          </a:xfrm>
          <a:prstGeom prst="rect">
            <a:avLst/>
          </a:prstGeom>
        </p:spPr>
      </p:pic>
      <p:pic>
        <p:nvPicPr>
          <p:cNvPr id="13" name="Picture 2">
            <a:extLst>
              <a:ext uri="{FF2B5EF4-FFF2-40B4-BE49-F238E27FC236}">
                <a16:creationId xmlns:a16="http://schemas.microsoft.com/office/drawing/2014/main" id="{D7DF610D-59B1-401A-8B82-C32EB615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442" y="1996194"/>
            <a:ext cx="2888560" cy="31630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849E14F-23C0-4A85-9C9A-E3630524DCC7}"/>
              </a:ext>
            </a:extLst>
          </p:cNvPr>
          <p:cNvCxnSpPr>
            <a:cxnSpLocks/>
            <a:endCxn id="12" idx="0"/>
          </p:cNvCxnSpPr>
          <p:nvPr/>
        </p:nvCxnSpPr>
        <p:spPr>
          <a:xfrm flipH="1">
            <a:off x="6812415" y="4624739"/>
            <a:ext cx="769003" cy="90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with medium confidence">
            <a:extLst>
              <a:ext uri="{FF2B5EF4-FFF2-40B4-BE49-F238E27FC236}">
                <a16:creationId xmlns:a16="http://schemas.microsoft.com/office/drawing/2014/main" id="{F8BD9B3D-6912-41A0-88CF-ED502AA90445}"/>
              </a:ext>
            </a:extLst>
          </p:cNvPr>
          <p:cNvPicPr>
            <a:picLocks noChangeAspect="1"/>
          </p:cNvPicPr>
          <p:nvPr/>
        </p:nvPicPr>
        <p:blipFill rotWithShape="1">
          <a:blip r:embed="rId4"/>
          <a:srcRect r="23632"/>
          <a:stretch/>
        </p:blipFill>
        <p:spPr>
          <a:xfrm>
            <a:off x="7350142" y="2257356"/>
            <a:ext cx="4413713" cy="2422418"/>
          </a:xfrm>
          <a:prstGeom prst="rect">
            <a:avLst/>
          </a:prstGeom>
        </p:spPr>
      </p:pic>
      <p:sp>
        <p:nvSpPr>
          <p:cNvPr id="16" name="TextBox 15">
            <a:extLst>
              <a:ext uri="{FF2B5EF4-FFF2-40B4-BE49-F238E27FC236}">
                <a16:creationId xmlns:a16="http://schemas.microsoft.com/office/drawing/2014/main" id="{64052FF3-22FD-4D7D-9483-0189F44E742E}"/>
              </a:ext>
            </a:extLst>
          </p:cNvPr>
          <p:cNvSpPr txBox="1"/>
          <p:nvPr/>
        </p:nvSpPr>
        <p:spPr>
          <a:xfrm>
            <a:off x="7350142" y="4699498"/>
            <a:ext cx="4284128" cy="646331"/>
          </a:xfrm>
          <a:prstGeom prst="rect">
            <a:avLst/>
          </a:prstGeom>
          <a:noFill/>
        </p:spPr>
        <p:txBody>
          <a:bodyPr wrap="square" rtlCol="0">
            <a:spAutoFit/>
          </a:bodyPr>
          <a:lstStyle/>
          <a:p>
            <a:pPr algn="ctr"/>
            <a:r>
              <a:rPr lang="en-GB" dirty="0"/>
              <a:t>Exposing port 8080 via WAN using </a:t>
            </a:r>
            <a:r>
              <a:rPr lang="en-GB" dirty="0" err="1"/>
              <a:t>Ngrok</a:t>
            </a:r>
            <a:endParaRPr lang="en-GB" dirty="0"/>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351CAC0E-71D6-4C3D-BB2A-D90047F27A0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33" name="Slide Number Placeholder 8">
            <a:extLst>
              <a:ext uri="{FF2B5EF4-FFF2-40B4-BE49-F238E27FC236}">
                <a16:creationId xmlns:a16="http://schemas.microsoft.com/office/drawing/2014/main" id="{82FAB03C-CCC3-435F-9A25-0E73D2368A43}"/>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9DFD55-3C28-40EF-9E31-A92D2E4017FF}" type="slidenum">
              <a:rPr lang="en-US" smtClean="0"/>
              <a:pPr/>
              <a:t>15</a:t>
            </a:fld>
            <a:endParaRPr lang="en-US" dirty="0"/>
          </a:p>
        </p:txBody>
      </p:sp>
      <p:pic>
        <p:nvPicPr>
          <p:cNvPr id="34" name="Picture 2">
            <a:extLst>
              <a:ext uri="{FF2B5EF4-FFF2-40B4-BE49-F238E27FC236}">
                <a16:creationId xmlns:a16="http://schemas.microsoft.com/office/drawing/2014/main" id="{61D843F2-E048-4B54-AF78-5A73A0EC3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6"/>
          <a:stretch/>
        </p:blipFill>
        <p:spPr bwMode="auto">
          <a:xfrm>
            <a:off x="2525754" y="950154"/>
            <a:ext cx="7140491" cy="56037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37FCFB96-ED5E-4A7C-94D9-AB42329B3339}"/>
              </a:ext>
            </a:extLst>
          </p:cNvPr>
          <p:cNvCxnSpPr/>
          <p:nvPr/>
        </p:nvCxnSpPr>
        <p:spPr>
          <a:xfrm>
            <a:off x="2095500" y="2619375"/>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FDE8D7-64F2-4113-9D9F-27DE79159AEB}"/>
              </a:ext>
            </a:extLst>
          </p:cNvPr>
          <p:cNvSpPr txBox="1"/>
          <p:nvPr/>
        </p:nvSpPr>
        <p:spPr>
          <a:xfrm>
            <a:off x="605652" y="1311442"/>
            <a:ext cx="1704975" cy="1754326"/>
          </a:xfrm>
          <a:prstGeom prst="rect">
            <a:avLst/>
          </a:prstGeom>
          <a:noFill/>
        </p:spPr>
        <p:txBody>
          <a:bodyPr wrap="square" rtlCol="0">
            <a:spAutoFit/>
          </a:bodyPr>
          <a:lstStyle/>
          <a:p>
            <a:pPr algn="ctr"/>
            <a:r>
              <a:rPr lang="en-GB" dirty="0"/>
              <a:t>Make a </a:t>
            </a:r>
            <a:r>
              <a:rPr lang="en-GB" dirty="0" err="1"/>
              <a:t>memfd</a:t>
            </a:r>
            <a:r>
              <a:rPr lang="en-GB" dirty="0"/>
              <a:t> </a:t>
            </a:r>
            <a:r>
              <a:rPr lang="en-GB" dirty="0" err="1"/>
              <a:t>syscall</a:t>
            </a:r>
            <a:r>
              <a:rPr lang="en-GB" dirty="0"/>
              <a:t> and create the file. We also grab the PID</a:t>
            </a:r>
          </a:p>
        </p:txBody>
      </p:sp>
      <p:cxnSp>
        <p:nvCxnSpPr>
          <p:cNvPr id="37" name="Straight Arrow Connector 36">
            <a:extLst>
              <a:ext uri="{FF2B5EF4-FFF2-40B4-BE49-F238E27FC236}">
                <a16:creationId xmlns:a16="http://schemas.microsoft.com/office/drawing/2014/main" id="{D3A405DC-550E-4E77-9DC9-79E4C8A2C53C}"/>
              </a:ext>
            </a:extLst>
          </p:cNvPr>
          <p:cNvCxnSpPr>
            <a:cxnSpLocks/>
          </p:cNvCxnSpPr>
          <p:nvPr/>
        </p:nvCxnSpPr>
        <p:spPr>
          <a:xfrm flipH="1">
            <a:off x="4619625" y="2019300"/>
            <a:ext cx="4810125"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A4BEF8-EAAC-4BFF-8E69-2FB7874FBB64}"/>
              </a:ext>
            </a:extLst>
          </p:cNvPr>
          <p:cNvSpPr txBox="1"/>
          <p:nvPr/>
        </p:nvSpPr>
        <p:spPr>
          <a:xfrm>
            <a:off x="9283827" y="1388924"/>
            <a:ext cx="2460369" cy="923330"/>
          </a:xfrm>
          <a:prstGeom prst="rect">
            <a:avLst/>
          </a:prstGeom>
          <a:noFill/>
        </p:spPr>
        <p:txBody>
          <a:bodyPr wrap="square" rtlCol="0">
            <a:spAutoFit/>
          </a:bodyPr>
          <a:lstStyle/>
          <a:p>
            <a:pPr algn="ctr"/>
            <a:r>
              <a:rPr lang="en-GB" dirty="0"/>
              <a:t>URL pointing to the payload stored on HTTP C&amp;C server</a:t>
            </a:r>
          </a:p>
        </p:txBody>
      </p:sp>
      <p:cxnSp>
        <p:nvCxnSpPr>
          <p:cNvPr id="39" name="Straight Arrow Connector 38">
            <a:extLst>
              <a:ext uri="{FF2B5EF4-FFF2-40B4-BE49-F238E27FC236}">
                <a16:creationId xmlns:a16="http://schemas.microsoft.com/office/drawing/2014/main" id="{8B780A23-088D-4BB0-9751-E2F87DE72F62}"/>
              </a:ext>
            </a:extLst>
          </p:cNvPr>
          <p:cNvCxnSpPr>
            <a:cxnSpLocks/>
          </p:cNvCxnSpPr>
          <p:nvPr/>
        </p:nvCxnSpPr>
        <p:spPr>
          <a:xfrm flipH="1">
            <a:off x="7019926" y="3429000"/>
            <a:ext cx="2733674"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27E3D7-6195-4639-808D-7473C8862266}"/>
              </a:ext>
            </a:extLst>
          </p:cNvPr>
          <p:cNvSpPr txBox="1"/>
          <p:nvPr/>
        </p:nvSpPr>
        <p:spPr>
          <a:xfrm>
            <a:off x="9753600" y="2920572"/>
            <a:ext cx="1990596" cy="923330"/>
          </a:xfrm>
          <a:prstGeom prst="rect">
            <a:avLst/>
          </a:prstGeom>
          <a:noFill/>
        </p:spPr>
        <p:txBody>
          <a:bodyPr wrap="square" rtlCol="0">
            <a:spAutoFit/>
          </a:bodyPr>
          <a:lstStyle/>
          <a:p>
            <a:pPr algn="ctr"/>
            <a:r>
              <a:rPr lang="en-GB" dirty="0"/>
              <a:t>Read the payload data in bytes</a:t>
            </a:r>
          </a:p>
        </p:txBody>
      </p:sp>
      <p:cxnSp>
        <p:nvCxnSpPr>
          <p:cNvPr id="41" name="Straight Arrow Connector 40">
            <a:extLst>
              <a:ext uri="{FF2B5EF4-FFF2-40B4-BE49-F238E27FC236}">
                <a16:creationId xmlns:a16="http://schemas.microsoft.com/office/drawing/2014/main" id="{E42E21F5-229D-4298-B64A-25D38B236DAD}"/>
              </a:ext>
            </a:extLst>
          </p:cNvPr>
          <p:cNvCxnSpPr>
            <a:cxnSpLocks/>
          </p:cNvCxnSpPr>
          <p:nvPr/>
        </p:nvCxnSpPr>
        <p:spPr>
          <a:xfrm flipH="1">
            <a:off x="7248525" y="4314825"/>
            <a:ext cx="2592430" cy="3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0DE6F8D-C79C-4D87-A174-BC9BBEC5967C}"/>
              </a:ext>
            </a:extLst>
          </p:cNvPr>
          <p:cNvSpPr txBox="1"/>
          <p:nvPr/>
        </p:nvSpPr>
        <p:spPr>
          <a:xfrm>
            <a:off x="9794297" y="3878680"/>
            <a:ext cx="1990596" cy="1754326"/>
          </a:xfrm>
          <a:prstGeom prst="rect">
            <a:avLst/>
          </a:prstGeom>
          <a:noFill/>
        </p:spPr>
        <p:txBody>
          <a:bodyPr wrap="square" rtlCol="0">
            <a:spAutoFit/>
          </a:bodyPr>
          <a:lstStyle/>
          <a:p>
            <a:pPr algn="ctr"/>
            <a:r>
              <a:rPr lang="en-GB" dirty="0"/>
              <a:t>Read the remote payload and write it to /proc with the </a:t>
            </a:r>
            <a:r>
              <a:rPr lang="en-GB" dirty="0" err="1"/>
              <a:t>memfd</a:t>
            </a:r>
            <a:r>
              <a:rPr lang="en-GB" dirty="0"/>
              <a:t> name and PID </a:t>
            </a:r>
          </a:p>
        </p:txBody>
      </p:sp>
      <p:cxnSp>
        <p:nvCxnSpPr>
          <p:cNvPr id="43" name="Straight Arrow Connector 42">
            <a:extLst>
              <a:ext uri="{FF2B5EF4-FFF2-40B4-BE49-F238E27FC236}">
                <a16:creationId xmlns:a16="http://schemas.microsoft.com/office/drawing/2014/main" id="{96A2F114-7082-4BB9-909E-D187250BBCE5}"/>
              </a:ext>
            </a:extLst>
          </p:cNvPr>
          <p:cNvCxnSpPr>
            <a:cxnSpLocks/>
          </p:cNvCxnSpPr>
          <p:nvPr/>
        </p:nvCxnSpPr>
        <p:spPr>
          <a:xfrm>
            <a:off x="2019300" y="4848225"/>
            <a:ext cx="1219200" cy="121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E94F3A-5226-452B-8C92-0FFF6808A285}"/>
              </a:ext>
            </a:extLst>
          </p:cNvPr>
          <p:cNvSpPr txBox="1"/>
          <p:nvPr/>
        </p:nvSpPr>
        <p:spPr>
          <a:xfrm>
            <a:off x="447803" y="3857715"/>
            <a:ext cx="2247772" cy="1200329"/>
          </a:xfrm>
          <a:prstGeom prst="rect">
            <a:avLst/>
          </a:prstGeom>
          <a:noFill/>
        </p:spPr>
        <p:txBody>
          <a:bodyPr wrap="square" rtlCol="0">
            <a:spAutoFit/>
          </a:bodyPr>
          <a:lstStyle/>
          <a:p>
            <a:pPr algn="ctr"/>
            <a:r>
              <a:rPr lang="en-GB" dirty="0"/>
              <a:t>Execute our payload (Python payload in this case)</a:t>
            </a:r>
          </a:p>
        </p:txBody>
      </p:sp>
      <p:cxnSp>
        <p:nvCxnSpPr>
          <p:cNvPr id="45" name="Straight Arrow Connector 44">
            <a:extLst>
              <a:ext uri="{FF2B5EF4-FFF2-40B4-BE49-F238E27FC236}">
                <a16:creationId xmlns:a16="http://schemas.microsoft.com/office/drawing/2014/main" id="{B62D617C-2C3D-48DF-A07F-719FC835671A}"/>
              </a:ext>
            </a:extLst>
          </p:cNvPr>
          <p:cNvCxnSpPr/>
          <p:nvPr/>
        </p:nvCxnSpPr>
        <p:spPr>
          <a:xfrm>
            <a:off x="2219325" y="6429375"/>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D372BAB-9A32-4F8B-AB81-ABD876C9F86C}"/>
              </a:ext>
            </a:extLst>
          </p:cNvPr>
          <p:cNvSpPr txBox="1"/>
          <p:nvPr/>
        </p:nvSpPr>
        <p:spPr>
          <a:xfrm>
            <a:off x="276748" y="5501261"/>
            <a:ext cx="2247772" cy="1200329"/>
          </a:xfrm>
          <a:prstGeom prst="rect">
            <a:avLst/>
          </a:prstGeom>
          <a:noFill/>
        </p:spPr>
        <p:txBody>
          <a:bodyPr wrap="square" rtlCol="0">
            <a:spAutoFit/>
          </a:bodyPr>
          <a:lstStyle/>
          <a:p>
            <a:pPr algn="ctr"/>
            <a:r>
              <a:rPr lang="en-GB" dirty="0"/>
              <a:t>Function call with </a:t>
            </a:r>
            <a:r>
              <a:rPr lang="en-GB" dirty="0" err="1"/>
              <a:t>ngrok</a:t>
            </a:r>
            <a:r>
              <a:rPr lang="en-GB" dirty="0"/>
              <a:t> based HTTP server containing payload.</a:t>
            </a:r>
          </a:p>
        </p:txBody>
      </p:sp>
      <p:sp>
        <p:nvSpPr>
          <p:cNvPr id="2" name="TextBox 1">
            <a:extLst>
              <a:ext uri="{FF2B5EF4-FFF2-40B4-BE49-F238E27FC236}">
                <a16:creationId xmlns:a16="http://schemas.microsoft.com/office/drawing/2014/main" id="{6F889906-3041-48D6-A489-023B355BF593}"/>
              </a:ext>
            </a:extLst>
          </p:cNvPr>
          <p:cNvSpPr txBox="1"/>
          <p:nvPr/>
        </p:nvSpPr>
        <p:spPr>
          <a:xfrm>
            <a:off x="3052119" y="172995"/>
            <a:ext cx="6231708" cy="646331"/>
          </a:xfrm>
          <a:prstGeom prst="rect">
            <a:avLst/>
          </a:prstGeom>
          <a:noFill/>
        </p:spPr>
        <p:txBody>
          <a:bodyPr wrap="square" rtlCol="0">
            <a:spAutoFit/>
          </a:bodyPr>
          <a:lstStyle/>
          <a:p>
            <a:pPr algn="ctr"/>
            <a:r>
              <a:rPr lang="en-GB" sz="3600" dirty="0">
                <a:latin typeface="Arial" panose="020B0604020202020204" pitchFamily="34" charset="0"/>
                <a:cs typeface="Arial" panose="020B0604020202020204" pitchFamily="34" charset="0"/>
              </a:rPr>
              <a:t>Dropper Payload</a:t>
            </a:r>
          </a:p>
        </p:txBody>
      </p:sp>
    </p:spTree>
    <p:extLst>
      <p:ext uri="{BB962C8B-B14F-4D97-AF65-F5344CB8AC3E}">
        <p14:creationId xmlns:p14="http://schemas.microsoft.com/office/powerpoint/2010/main" val="28328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EED7D-859D-4E5E-B0CF-BADA6337FBC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Dropper Execution</a:t>
            </a:r>
          </a:p>
        </p:txBody>
      </p:sp>
      <p:sp>
        <p:nvSpPr>
          <p:cNvPr id="6" name="Content Placeholder 5">
            <a:extLst>
              <a:ext uri="{FF2B5EF4-FFF2-40B4-BE49-F238E27FC236}">
                <a16:creationId xmlns:a16="http://schemas.microsoft.com/office/drawing/2014/main" id="{7BEDDED8-AAAA-46FC-8251-75C6C5301C51}"/>
              </a:ext>
            </a:extLst>
          </p:cNvPr>
          <p:cNvSpPr>
            <a:spLocks noGrp="1"/>
          </p:cNvSpPr>
          <p:nvPr>
            <p:ph sz="quarter" idx="4"/>
          </p:nvPr>
        </p:nvSpPr>
        <p:spPr>
          <a:xfrm>
            <a:off x="4810259" y="649480"/>
            <a:ext cx="6555347" cy="5546047"/>
          </a:xfrm>
        </p:spPr>
        <p:txBody>
          <a:bodyPr vert="horz" lIns="91440" tIns="45720" rIns="91440" bIns="45720" rtlCol="0" anchor="ctr">
            <a:normAutofit/>
          </a:bodyPr>
          <a:lstStyle/>
          <a:p>
            <a:r>
              <a:rPr lang="en-US" sz="2000" dirty="0"/>
              <a:t>We can’t leave any traces on the target disk so how do we execute our dropper payload?</a:t>
            </a:r>
          </a:p>
          <a:p>
            <a:endParaRPr lang="en-US" sz="2000" dirty="0"/>
          </a:p>
          <a:p>
            <a:r>
              <a:rPr lang="en-US" sz="2000" dirty="0"/>
              <a:t>SSH pipes will deliver our payload from the C&amp;C machine to the target through which we execute the payload using the remote interpreter, in this case it’s Python.</a:t>
            </a:r>
          </a:p>
          <a:p>
            <a:endParaRPr lang="en-US" sz="2000" dirty="0"/>
          </a:p>
          <a:p>
            <a:r>
              <a:rPr lang="en-US" sz="2000" dirty="0"/>
              <a:t>From this point, our dropper executes on the target via SSH pipe which launches our exploit in RAM.</a:t>
            </a:r>
          </a:p>
        </p:txBody>
      </p:sp>
      <p:sp>
        <p:nvSpPr>
          <p:cNvPr id="7" name="Date Placeholder 6">
            <a:extLst>
              <a:ext uri="{FF2B5EF4-FFF2-40B4-BE49-F238E27FC236}">
                <a16:creationId xmlns:a16="http://schemas.microsoft.com/office/drawing/2014/main" id="{D67A7384-41D2-47FE-AF13-0E407034A044}"/>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9" name="Slide Number Placeholder 8">
            <a:extLst>
              <a:ext uri="{FF2B5EF4-FFF2-40B4-BE49-F238E27FC236}">
                <a16:creationId xmlns:a16="http://schemas.microsoft.com/office/drawing/2014/main" id="{00DD78A6-510E-48C8-860F-C120CBCB654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2869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Time!</a:t>
            </a:r>
          </a:p>
        </p:txBody>
      </p:sp>
      <p:pic>
        <p:nvPicPr>
          <p:cNvPr id="5" name="Picture 4">
            <a:extLst>
              <a:ext uri="{FF2B5EF4-FFF2-40B4-BE49-F238E27FC236}">
                <a16:creationId xmlns:a16="http://schemas.microsoft.com/office/drawing/2014/main" id="{A5668561-83DC-4EE1-83F9-AFAD92A78490}"/>
              </a:ext>
            </a:extLst>
          </p:cNvPr>
          <p:cNvPicPr>
            <a:picLocks noChangeAspect="1"/>
          </p:cNvPicPr>
          <p:nvPr/>
        </p:nvPicPr>
        <p:blipFill>
          <a:blip r:embed="rId2"/>
          <a:stretch>
            <a:fillRect/>
          </a:stretch>
        </p:blipFill>
        <p:spPr>
          <a:xfrm>
            <a:off x="645262" y="3610137"/>
            <a:ext cx="10901471" cy="1771487"/>
          </a:xfrm>
          <a:prstGeom prst="rect">
            <a:avLst/>
          </a:prstGeom>
        </p:spPr>
      </p:pic>
      <p:cxnSp>
        <p:nvCxnSpPr>
          <p:cNvPr id="6" name="Straight Arrow Connector 5">
            <a:extLst>
              <a:ext uri="{FF2B5EF4-FFF2-40B4-BE49-F238E27FC236}">
                <a16:creationId xmlns:a16="http://schemas.microsoft.com/office/drawing/2014/main" id="{EE08E100-6632-42BC-A813-726B65266B56}"/>
              </a:ext>
            </a:extLst>
          </p:cNvPr>
          <p:cNvCxnSpPr>
            <a:cxnSpLocks/>
          </p:cNvCxnSpPr>
          <p:nvPr/>
        </p:nvCxnSpPr>
        <p:spPr>
          <a:xfrm>
            <a:off x="1971675" y="2933700"/>
            <a:ext cx="1590675"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1C87FE-F701-4F59-8DBF-28919BF786B2}"/>
              </a:ext>
            </a:extLst>
          </p:cNvPr>
          <p:cNvSpPr txBox="1"/>
          <p:nvPr/>
        </p:nvSpPr>
        <p:spPr>
          <a:xfrm>
            <a:off x="316649" y="2071589"/>
            <a:ext cx="2450363" cy="1200329"/>
          </a:xfrm>
          <a:prstGeom prst="rect">
            <a:avLst/>
          </a:prstGeom>
          <a:noFill/>
        </p:spPr>
        <p:txBody>
          <a:bodyPr wrap="square" rtlCol="0">
            <a:spAutoFit/>
          </a:bodyPr>
          <a:lstStyle/>
          <a:p>
            <a:pPr algn="ctr"/>
            <a:r>
              <a:rPr lang="en-GB" dirty="0"/>
              <a:t>Using cat we will output the file to </a:t>
            </a:r>
            <a:r>
              <a:rPr lang="en-GB" dirty="0" err="1"/>
              <a:t>stdout</a:t>
            </a:r>
            <a:r>
              <a:rPr lang="en-GB" dirty="0"/>
              <a:t> and then pipe the output into SSH</a:t>
            </a:r>
          </a:p>
        </p:txBody>
      </p:sp>
      <p:cxnSp>
        <p:nvCxnSpPr>
          <p:cNvPr id="10" name="Straight Arrow Connector 9">
            <a:extLst>
              <a:ext uri="{FF2B5EF4-FFF2-40B4-BE49-F238E27FC236}">
                <a16:creationId xmlns:a16="http://schemas.microsoft.com/office/drawing/2014/main" id="{8E9D41D0-3BE0-44C8-8329-C1842EAF09B8}"/>
              </a:ext>
            </a:extLst>
          </p:cNvPr>
          <p:cNvCxnSpPr/>
          <p:nvPr/>
        </p:nvCxnSpPr>
        <p:spPr>
          <a:xfrm>
            <a:off x="9496425" y="2933700"/>
            <a:ext cx="0"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7ADA97-9AA6-44E9-9AA5-0C587AED7B77}"/>
              </a:ext>
            </a:extLst>
          </p:cNvPr>
          <p:cNvSpPr txBox="1"/>
          <p:nvPr/>
        </p:nvSpPr>
        <p:spPr>
          <a:xfrm>
            <a:off x="8162925" y="2024739"/>
            <a:ext cx="2676525" cy="923330"/>
          </a:xfrm>
          <a:prstGeom prst="rect">
            <a:avLst/>
          </a:prstGeom>
          <a:noFill/>
        </p:spPr>
        <p:txBody>
          <a:bodyPr wrap="square" rtlCol="0">
            <a:spAutoFit/>
          </a:bodyPr>
          <a:lstStyle/>
          <a:p>
            <a:pPr algn="ctr"/>
            <a:r>
              <a:rPr lang="en-GB" dirty="0"/>
              <a:t>We then run our piped payload to a remote python3 instance.</a:t>
            </a:r>
          </a:p>
        </p:txBody>
      </p:sp>
    </p:spTree>
    <p:extLst>
      <p:ext uri="{BB962C8B-B14F-4D97-AF65-F5344CB8AC3E}">
        <p14:creationId xmlns:p14="http://schemas.microsoft.com/office/powerpoint/2010/main" val="22416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Why use Fileless Payload Delivery?</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Using malware dropper methods, HIDS/SOC systems cannot detect any malicious payloads on the target environment which would be left behind during regular LOTL practices of writing malicious scripts on target environment.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Can bypass “</a:t>
            </a:r>
            <a:r>
              <a:rPr lang="en-US" sz="2000" dirty="0" err="1"/>
              <a:t>noexec</a:t>
            </a:r>
            <a:r>
              <a:rPr lang="en-US" sz="2000" dirty="0"/>
              <a:t>” file systems which disallow execution of binaries on the partitions such as “/proc” increasing exploitation surface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All traces of malware execution are erased upon reboot. If we are root, we could easily issue a reboot after cleaning tracks (Shredding relevant log traces/leftover files)</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59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hree arrows on bullseye">
            <a:extLst>
              <a:ext uri="{FF2B5EF4-FFF2-40B4-BE49-F238E27FC236}">
                <a16:creationId xmlns:a16="http://schemas.microsoft.com/office/drawing/2014/main" id="{EBA2AD37-A12B-4ABC-82FF-64913F0E35DC}"/>
              </a:ext>
            </a:extLst>
          </p:cNvPr>
          <p:cNvPicPr>
            <a:picLocks noChangeAspect="1"/>
          </p:cNvPicPr>
          <p:nvPr/>
        </p:nvPicPr>
        <p:blipFill rotWithShape="1">
          <a:blip r:embed="rId3">
            <a:alphaModFix amt="5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7039DBE-F74B-45E4-B0A6-E84796A9487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if the target is an internal host?</a:t>
            </a:r>
          </a:p>
        </p:txBody>
      </p:sp>
      <p:sp>
        <p:nvSpPr>
          <p:cNvPr id="9" name="Slide Number Placeholder 8">
            <a:extLst>
              <a:ext uri="{FF2B5EF4-FFF2-40B4-BE49-F238E27FC236}">
                <a16:creationId xmlns:a16="http://schemas.microsoft.com/office/drawing/2014/main" id="{D6363744-1A4E-42DF-A9F7-1501BC5D6F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Calibri" panose="020F0502020204030204"/>
              </a:rPr>
              <a:pPr>
                <a:spcAft>
                  <a:spcPts val="600"/>
                </a:spcAft>
                <a:defRPr/>
              </a:pPr>
              <a:t>19</a:t>
            </a:fld>
            <a:endParaRPr lang="en-US">
              <a:solidFill>
                <a:srgbClr val="FFFFFF"/>
              </a:solidFill>
              <a:latin typeface="Calibri" panose="020F0502020204030204"/>
            </a:endParaRPr>
          </a:p>
        </p:txBody>
      </p:sp>
    </p:spTree>
    <p:extLst>
      <p:ext uri="{BB962C8B-B14F-4D97-AF65-F5344CB8AC3E}">
        <p14:creationId xmlns:p14="http://schemas.microsoft.com/office/powerpoint/2010/main" val="308648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err="1">
                <a:solidFill>
                  <a:schemeClr val="tx1"/>
                </a:solidFill>
                <a:latin typeface="Arial" panose="020B0604020202020204" pitchFamily="34" charset="0"/>
                <a:cs typeface="Arial" panose="020B0604020202020204" pitchFamily="34" charset="0"/>
              </a:rPr>
              <a:t>IPTables</a:t>
            </a:r>
            <a:r>
              <a:rPr lang="en-US" kern="1200" dirty="0">
                <a:solidFill>
                  <a:schemeClr val="tx1"/>
                </a:solidFill>
                <a:latin typeface="Arial" panose="020B0604020202020204" pitchFamily="34" charset="0"/>
                <a:cs typeface="Arial" panose="020B0604020202020204" pitchFamily="34" charset="0"/>
              </a:rPr>
              <a:t> Firewall Enumeration</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Network Reconnaissance Techniques Using IPv6 Addressing</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Byp</a:t>
            </a:r>
            <a:r>
              <a:rPr lang="en-US" dirty="0">
                <a:solidFill>
                  <a:schemeClr val="tx1"/>
                </a:solidFill>
                <a:latin typeface="Arial" panose="020B0604020202020204" pitchFamily="34" charset="0"/>
                <a:cs typeface="Arial" panose="020B0604020202020204" pitchFamily="34" charset="0"/>
              </a:rPr>
              <a:t>assing </a:t>
            </a:r>
            <a:r>
              <a:rPr lang="en-US" dirty="0" err="1">
                <a:solidFill>
                  <a:schemeClr val="tx1"/>
                </a:solidFill>
                <a:latin typeface="Arial" panose="020B0604020202020204" pitchFamily="34" charset="0"/>
                <a:cs typeface="Arial" panose="020B0604020202020204" pitchFamily="34" charset="0"/>
              </a:rPr>
              <a:t>IPTables</a:t>
            </a:r>
            <a:r>
              <a:rPr lang="en-US" dirty="0">
                <a:solidFill>
                  <a:schemeClr val="tx1"/>
                </a:solidFill>
                <a:latin typeface="Arial" panose="020B0604020202020204" pitchFamily="34" charset="0"/>
                <a:cs typeface="Arial" panose="020B0604020202020204" pitchFamily="34" charset="0"/>
              </a:rPr>
              <a:t> and VLAN Hopping with IPv6</a:t>
            </a:r>
            <a:endParaRPr lang="en-US" kern="1200" dirty="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7" name="TextBox 6">
            <a:extLst>
              <a:ext uri="{FF2B5EF4-FFF2-40B4-BE49-F238E27FC236}">
                <a16:creationId xmlns:a16="http://schemas.microsoft.com/office/drawing/2014/main" id="{BC0E8904-F8DA-4D36-BBED-9D637BCE34C4}"/>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Recap</a:t>
            </a: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065212" y="143209"/>
            <a:ext cx="9905998" cy="1905000"/>
          </a:xfrm>
        </p:spPr>
        <p:txBody>
          <a:bodyPr/>
          <a:lstStyle/>
          <a:p>
            <a:pPr algn="ctr"/>
            <a:r>
              <a:rPr lang="en-US" dirty="0"/>
              <a:t>The Previous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a:blip r:embed="rId2"/>
          <a:stretch>
            <a:fillRect/>
          </a:stretch>
        </p:blipFill>
        <p:spPr>
          <a:xfrm>
            <a:off x="1932585" y="1360840"/>
            <a:ext cx="8305917" cy="520980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8F46979-363C-49E6-906F-163521EB5E6A}"/>
                  </a:ext>
                </a:extLst>
              </p14:cNvPr>
              <p14:cNvContentPartPr/>
              <p14:nvPr/>
            </p14:nvContentPartPr>
            <p14:xfrm>
              <a:off x="1897695" y="1433115"/>
              <a:ext cx="182520" cy="105480"/>
            </p14:xfrm>
          </p:contentPart>
        </mc:Choice>
        <mc:Fallback xmlns="">
          <p:pic>
            <p:nvPicPr>
              <p:cNvPr id="6" name="Ink 5">
                <a:extLst>
                  <a:ext uri="{FF2B5EF4-FFF2-40B4-BE49-F238E27FC236}">
                    <a16:creationId xmlns:a16="http://schemas.microsoft.com/office/drawing/2014/main" id="{08F46979-363C-49E6-906F-163521EB5E6A}"/>
                  </a:ext>
                </a:extLst>
              </p:cNvPr>
              <p:cNvPicPr/>
              <p:nvPr/>
            </p:nvPicPr>
            <p:blipFill>
              <a:blip r:embed="rId4"/>
              <a:stretch>
                <a:fillRect/>
              </a:stretch>
            </p:blipFill>
            <p:spPr>
              <a:xfrm>
                <a:off x="1889055" y="1424115"/>
                <a:ext cx="200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C4678BF-2562-499C-983E-585AEE941F6F}"/>
                  </a:ext>
                </a:extLst>
              </p14:cNvPr>
              <p14:cNvContentPartPr/>
              <p14:nvPr/>
            </p14:nvContentPartPr>
            <p14:xfrm>
              <a:off x="9883575" y="1580715"/>
              <a:ext cx="360" cy="360"/>
            </p14:xfrm>
          </p:contentPart>
        </mc:Choice>
        <mc:Fallback xmlns="">
          <p:pic>
            <p:nvPicPr>
              <p:cNvPr id="8" name="Ink 7">
                <a:extLst>
                  <a:ext uri="{FF2B5EF4-FFF2-40B4-BE49-F238E27FC236}">
                    <a16:creationId xmlns:a16="http://schemas.microsoft.com/office/drawing/2014/main" id="{7C4678BF-2562-499C-983E-585AEE941F6F}"/>
                  </a:ext>
                </a:extLst>
              </p:cNvPr>
              <p:cNvPicPr/>
              <p:nvPr/>
            </p:nvPicPr>
            <p:blipFill>
              <a:blip r:embed="rId6"/>
              <a:stretch>
                <a:fillRect/>
              </a:stretch>
            </p:blipFill>
            <p:spPr>
              <a:xfrm>
                <a:off x="9874575" y="1572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CFCFE2C-ED77-4C3B-8790-1CDBC0B8AA10}"/>
                  </a:ext>
                </a:extLst>
              </p14:cNvPr>
              <p14:cNvContentPartPr/>
              <p14:nvPr/>
            </p14:nvContentPartPr>
            <p14:xfrm>
              <a:off x="2200815" y="5839515"/>
              <a:ext cx="360" cy="360"/>
            </p14:xfrm>
          </p:contentPart>
        </mc:Choice>
        <mc:Fallback xmlns="">
          <p:pic>
            <p:nvPicPr>
              <p:cNvPr id="10" name="Ink 9">
                <a:extLst>
                  <a:ext uri="{FF2B5EF4-FFF2-40B4-BE49-F238E27FC236}">
                    <a16:creationId xmlns:a16="http://schemas.microsoft.com/office/drawing/2014/main" id="{1CFCFE2C-ED77-4C3B-8790-1CDBC0B8AA10}"/>
                  </a:ext>
                </a:extLst>
              </p:cNvPr>
              <p:cNvPicPr/>
              <p:nvPr/>
            </p:nvPicPr>
            <p:blipFill>
              <a:blip r:embed="rId6"/>
              <a:stretch>
                <a:fillRect/>
              </a:stretch>
            </p:blipFill>
            <p:spPr>
              <a:xfrm>
                <a:off x="2191815" y="5830515"/>
                <a:ext cx="18000" cy="18000"/>
              </a:xfrm>
              <a:prstGeom prst="rect">
                <a:avLst/>
              </a:prstGeom>
            </p:spPr>
          </p:pic>
        </mc:Fallback>
      </mc:AlternateContent>
      <p:cxnSp>
        <p:nvCxnSpPr>
          <p:cNvPr id="14" name="Straight Connector 13">
            <a:extLst>
              <a:ext uri="{FF2B5EF4-FFF2-40B4-BE49-F238E27FC236}">
                <a16:creationId xmlns:a16="http://schemas.microsoft.com/office/drawing/2014/main" id="{F918E558-2D16-4488-8493-D08407E02007}"/>
              </a:ext>
            </a:extLst>
          </p:cNvPr>
          <p:cNvCxnSpPr>
            <a:cxnSpLocks/>
          </p:cNvCxnSpPr>
          <p:nvPr/>
        </p:nvCxnSpPr>
        <p:spPr>
          <a:xfrm>
            <a:off x="1988955" y="1433115"/>
            <a:ext cx="8145645" cy="5053410"/>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32370CE-DFE7-4B82-ADCF-CC72F1EEF346}"/>
              </a:ext>
            </a:extLst>
          </p:cNvPr>
          <p:cNvCxnSpPr>
            <a:cxnSpLocks/>
          </p:cNvCxnSpPr>
          <p:nvPr/>
        </p:nvCxnSpPr>
        <p:spPr>
          <a:xfrm flipV="1">
            <a:off x="1988955" y="1433116"/>
            <a:ext cx="8145645" cy="5053409"/>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6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57200" y="1723282"/>
            <a:ext cx="3201366" cy="3387497"/>
          </a:xfrm>
        </p:spPr>
        <p:txBody>
          <a:bodyPr vert="horz" lIns="91440" tIns="45720" rIns="91440" bIns="45720" rtlCol="0" anchor="b">
            <a:normAutofit fontScale="90000"/>
          </a:bodyPr>
          <a:lstStyle/>
          <a:p>
            <a:r>
              <a:rPr lang="en-GB" sz="6000" kern="1200" dirty="0">
                <a:solidFill>
                  <a:schemeClr val="bg1"/>
                </a:solidFill>
                <a:latin typeface="+mj-lt"/>
                <a:ea typeface="+mj-ea"/>
                <a:cs typeface="+mj-cs"/>
              </a:rPr>
              <a:t>Pro</a:t>
            </a:r>
            <a:r>
              <a:rPr lang="en-GB" sz="6000" dirty="0">
                <a:solidFill>
                  <a:schemeClr val="bg1"/>
                </a:solidFill>
              </a:rPr>
              <a:t>blems with our current approach</a:t>
            </a:r>
            <a:endParaRPr lang="en-US" sz="40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ngrok</a:t>
            </a:r>
            <a:r>
              <a:rPr lang="en-GB" sz="2400" dirty="0">
                <a:latin typeface="Arial" panose="020B0604020202020204" pitchFamily="34" charset="0"/>
                <a:cs typeface="Arial" panose="020B0604020202020204" pitchFamily="34" charset="0"/>
              </a:rPr>
              <a:t> server cannot be contacted from the edge since we want to send our payload directly to an internal machine.</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are not root, we can’t manipulate </a:t>
            </a:r>
            <a:r>
              <a:rPr lang="en-GB" sz="2400" dirty="0" err="1">
                <a:latin typeface="Arial" panose="020B0604020202020204" pitchFamily="34" charset="0"/>
                <a:cs typeface="Arial" panose="020B0604020202020204" pitchFamily="34" charset="0"/>
              </a:rPr>
              <a:t>ip</a:t>
            </a:r>
            <a:r>
              <a:rPr lang="en-GB" sz="2400" dirty="0">
                <a:latin typeface="Arial" panose="020B0604020202020204" pitchFamily="34" charset="0"/>
                <a:cs typeface="Arial" panose="020B0604020202020204" pitchFamily="34" charset="0"/>
              </a:rPr>
              <a:t> routes to get an internet connection.</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could deliver the payload to the edge machine but then we have left a payload on the network which defeats fileless delivery.</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197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Wood human figure">
            <a:extLst>
              <a:ext uri="{FF2B5EF4-FFF2-40B4-BE49-F238E27FC236}">
                <a16:creationId xmlns:a16="http://schemas.microsoft.com/office/drawing/2014/main" id="{E53BD0D0-E19F-4007-BBF4-7F8F4A2BFDD8}"/>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0E4A7-79C8-4B49-ABCE-08CD5A5704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panose="020B0A04020102020204" pitchFamily="34" charset="0"/>
              </a:rPr>
              <a:t>What do we do now?</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9213832-7D7E-4A57-B369-3CB2F56C85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A49DFD55-3C28-40EF-9E31-A92D2E4017FF}" type="slidenum">
              <a:rPr lang="en-US">
                <a:solidFill>
                  <a:srgbClr val="FFFFFF"/>
                </a:solidFill>
              </a:rPr>
              <a:pPr defTabSz="457200">
                <a:spcAft>
                  <a:spcPts val="600"/>
                </a:spcAft>
              </a:pPr>
              <a:t>22</a:t>
            </a:fld>
            <a:endParaRPr lang="en-US" dirty="0">
              <a:solidFill>
                <a:srgbClr val="FFFFFF"/>
              </a:solidFill>
            </a:endParaRPr>
          </a:p>
        </p:txBody>
      </p:sp>
    </p:spTree>
    <p:extLst>
      <p:ext uri="{BB962C8B-B14F-4D97-AF65-F5344CB8AC3E}">
        <p14:creationId xmlns:p14="http://schemas.microsoft.com/office/powerpoint/2010/main" val="1656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sp>
        <p:nvSpPr>
          <p:cNvPr id="4" name="Content Placeholder 3">
            <a:extLst>
              <a:ext uri="{FF2B5EF4-FFF2-40B4-BE49-F238E27FC236}">
                <a16:creationId xmlns:a16="http://schemas.microsoft.com/office/drawing/2014/main" id="{1DF0EA3E-BFB0-4EDF-802F-A339DD36EC70}"/>
              </a:ext>
            </a:extLst>
          </p:cNvPr>
          <p:cNvSpPr>
            <a:spLocks noGrp="1"/>
          </p:cNvSpPr>
          <p:nvPr>
            <p:ph sz="half" idx="2"/>
          </p:nvPr>
        </p:nvSpPr>
        <p:spPr>
          <a:xfrm>
            <a:off x="1141412" y="1999716"/>
            <a:ext cx="9905998" cy="3791484"/>
          </a:xfrm>
        </p:spPr>
        <p:txBody>
          <a:bodyPr>
            <a:normAutofit/>
          </a:bodyPr>
          <a:lstStyle/>
          <a:p>
            <a:pPr marL="0" indent="0" algn="ctr">
              <a:buNone/>
            </a:pPr>
            <a:r>
              <a:rPr lang="pt-BR" sz="4800" b="0" i="0" dirty="0">
                <a:effectLst/>
                <a:latin typeface="Arial" panose="020B0604020202020204" pitchFamily="34" charset="0"/>
                <a:cs typeface="Arial" panose="020B0604020202020204" pitchFamily="34" charset="0"/>
              </a:rPr>
              <a:t>From attacker machine: “ssh </a:t>
            </a:r>
            <a:r>
              <a:rPr lang="pt-BR" sz="4800" b="0" i="0" u="sng" dirty="0">
                <a:effectLst/>
                <a:latin typeface="Arial" panose="020B0604020202020204" pitchFamily="34" charset="0"/>
                <a:cs typeface="Arial" panose="020B0604020202020204" pitchFamily="34" charset="0"/>
              </a:rPr>
              <a:t>-fN -R 8080:localhost:8080</a:t>
            </a:r>
            <a:r>
              <a:rPr lang="pt-BR" sz="4800" b="0" i="0" dirty="0">
                <a:effectLst/>
                <a:latin typeface="Arial" panose="020B0604020202020204" pitchFamily="34" charset="0"/>
                <a:cs typeface="Arial" panose="020B0604020202020204" pitchFamily="34" charset="0"/>
              </a:rPr>
              <a:t> -J (middleman) (target)”</a:t>
            </a:r>
            <a:endParaRPr lang="en-GB" sz="48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7AC8ED2-66E8-4E37-B88C-0B2886520BAF}"/>
              </a:ext>
            </a:extLst>
          </p:cNvPr>
          <p:cNvSpPr>
            <a:spLocks noGrp="1"/>
          </p:cNvSpPr>
          <p:nvPr>
            <p:ph type="sldNum" sz="quarter" idx="12"/>
          </p:nvPr>
        </p:nvSpPr>
        <p:spPr/>
        <p:txBody>
          <a:bodyPr/>
          <a:lstStyle/>
          <a:p>
            <a:fld id="{A49DFD55-3C28-40EF-9E31-A92D2E4017FF}" type="slidenum">
              <a:rPr lang="en-US" smtClean="0"/>
              <a:t>23</a:t>
            </a:fld>
            <a:endParaRPr lang="en-US" dirty="0"/>
          </a:p>
        </p:txBody>
      </p:sp>
      <p:cxnSp>
        <p:nvCxnSpPr>
          <p:cNvPr id="11" name="Straight Arrow Connector 10">
            <a:extLst>
              <a:ext uri="{FF2B5EF4-FFF2-40B4-BE49-F238E27FC236}">
                <a16:creationId xmlns:a16="http://schemas.microsoft.com/office/drawing/2014/main" id="{A5CC3851-C85C-4C37-9730-C98A0E6BE13A}"/>
              </a:ext>
            </a:extLst>
          </p:cNvPr>
          <p:cNvCxnSpPr>
            <a:cxnSpLocks/>
          </p:cNvCxnSpPr>
          <p:nvPr/>
        </p:nvCxnSpPr>
        <p:spPr>
          <a:xfrm flipV="1">
            <a:off x="1666430" y="2700471"/>
            <a:ext cx="7605757" cy="110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B5D538-8764-42CE-A430-7CBC61D64609}"/>
              </a:ext>
            </a:extLst>
          </p:cNvPr>
          <p:cNvSpPr txBox="1"/>
          <p:nvPr/>
        </p:nvSpPr>
        <p:spPr>
          <a:xfrm>
            <a:off x="307649" y="3904716"/>
            <a:ext cx="2700471" cy="1200329"/>
          </a:xfrm>
          <a:prstGeom prst="rect">
            <a:avLst/>
          </a:prstGeom>
          <a:noFill/>
        </p:spPr>
        <p:txBody>
          <a:bodyPr wrap="square" rtlCol="0">
            <a:spAutoFit/>
          </a:bodyPr>
          <a:lstStyle/>
          <a:p>
            <a:pPr algn="ctr"/>
            <a:r>
              <a:rPr lang="en-GB" dirty="0"/>
              <a:t>Background the tunnel in addition to no command execution and remote port forwarding</a:t>
            </a:r>
          </a:p>
        </p:txBody>
      </p:sp>
      <p:cxnSp>
        <p:nvCxnSpPr>
          <p:cNvPr id="18" name="Straight Arrow Connector 17">
            <a:extLst>
              <a:ext uri="{FF2B5EF4-FFF2-40B4-BE49-F238E27FC236}">
                <a16:creationId xmlns:a16="http://schemas.microsoft.com/office/drawing/2014/main" id="{0418FA87-76A7-4177-BFE3-018208C7C9F6}"/>
              </a:ext>
            </a:extLst>
          </p:cNvPr>
          <p:cNvCxnSpPr>
            <a:cxnSpLocks/>
          </p:cNvCxnSpPr>
          <p:nvPr/>
        </p:nvCxnSpPr>
        <p:spPr>
          <a:xfrm flipV="1">
            <a:off x="2333002" y="3429001"/>
            <a:ext cx="1734796" cy="234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4E34D3-EA24-40EA-8A8C-F412CCA997A7}"/>
              </a:ext>
            </a:extLst>
          </p:cNvPr>
          <p:cNvSpPr txBox="1"/>
          <p:nvPr/>
        </p:nvSpPr>
        <p:spPr>
          <a:xfrm>
            <a:off x="307649" y="5710703"/>
            <a:ext cx="4537817" cy="923330"/>
          </a:xfrm>
          <a:prstGeom prst="rect">
            <a:avLst/>
          </a:prstGeom>
          <a:noFill/>
        </p:spPr>
        <p:txBody>
          <a:bodyPr wrap="square" rtlCol="0">
            <a:spAutoFit/>
          </a:bodyPr>
          <a:lstStyle/>
          <a:p>
            <a:pPr algn="ctr"/>
            <a:r>
              <a:rPr lang="en-GB" dirty="0"/>
              <a:t>Local Python HTTP server on port 8080 is sent to internal machine on target network.</a:t>
            </a:r>
          </a:p>
        </p:txBody>
      </p:sp>
      <p:sp>
        <p:nvSpPr>
          <p:cNvPr id="22" name="TextBox 21">
            <a:extLst>
              <a:ext uri="{FF2B5EF4-FFF2-40B4-BE49-F238E27FC236}">
                <a16:creationId xmlns:a16="http://schemas.microsoft.com/office/drawing/2014/main" id="{70FE46C3-93C2-4497-ACBB-C1518BF72C07}"/>
              </a:ext>
            </a:extLst>
          </p:cNvPr>
          <p:cNvSpPr txBox="1"/>
          <p:nvPr/>
        </p:nvSpPr>
        <p:spPr>
          <a:xfrm>
            <a:off x="5677529" y="5238407"/>
            <a:ext cx="4537817" cy="1477328"/>
          </a:xfrm>
          <a:prstGeom prst="rect">
            <a:avLst/>
          </a:prstGeom>
          <a:noFill/>
        </p:spPr>
        <p:txBody>
          <a:bodyPr wrap="square" rtlCol="0">
            <a:spAutoFit/>
          </a:bodyPr>
          <a:lstStyle/>
          <a:p>
            <a:pPr algn="ctr"/>
            <a:r>
              <a:rPr lang="en-GB" dirty="0">
                <a:hlinkClick r:id="rId2"/>
              </a:rPr>
              <a:t>Connect to the target host by first making a </a:t>
            </a:r>
            <a:r>
              <a:rPr lang="en-GB" dirty="0" err="1">
                <a:hlinkClick r:id="rId2"/>
              </a:rPr>
              <a:t>ssh</a:t>
            </a:r>
            <a:r>
              <a:rPr lang="en-GB" dirty="0">
                <a:hlinkClick r:id="rId2"/>
              </a:rPr>
              <a:t> connection to</a:t>
            </a:r>
          </a:p>
          <a:p>
            <a:pPr algn="ctr"/>
            <a:r>
              <a:rPr lang="en-GB" dirty="0">
                <a:hlinkClick r:id="rId2"/>
              </a:rPr>
              <a:t>the jump host described by destination and then establishing a TCP forwarding to the ultimate destination from there.</a:t>
            </a:r>
            <a:endParaRPr lang="en-GB" dirty="0"/>
          </a:p>
        </p:txBody>
      </p:sp>
      <p:cxnSp>
        <p:nvCxnSpPr>
          <p:cNvPr id="25" name="Straight Arrow Connector 24">
            <a:extLst>
              <a:ext uri="{FF2B5EF4-FFF2-40B4-BE49-F238E27FC236}">
                <a16:creationId xmlns:a16="http://schemas.microsoft.com/office/drawing/2014/main" id="{4D373364-31D9-4994-87AC-78745F2EFDEF}"/>
              </a:ext>
            </a:extLst>
          </p:cNvPr>
          <p:cNvCxnSpPr>
            <a:cxnSpLocks/>
            <a:stCxn id="22" idx="0"/>
          </p:cNvCxnSpPr>
          <p:nvPr/>
        </p:nvCxnSpPr>
        <p:spPr>
          <a:xfrm flipH="1" flipV="1">
            <a:off x="7318897" y="3429000"/>
            <a:ext cx="627541" cy="180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9B7650-296B-40C0-B520-1FFFC6C16A10}"/>
              </a:ext>
            </a:extLst>
          </p:cNvPr>
          <p:cNvPicPr>
            <a:picLocks noChangeAspect="1"/>
          </p:cNvPicPr>
          <p:nvPr/>
        </p:nvPicPr>
        <p:blipFill>
          <a:blip r:embed="rId3"/>
          <a:stretch>
            <a:fillRect/>
          </a:stretch>
        </p:blipFill>
        <p:spPr>
          <a:xfrm>
            <a:off x="1866900" y="1690688"/>
            <a:ext cx="8115300" cy="352425"/>
          </a:xfrm>
          <a:prstGeom prst="rect">
            <a:avLst/>
          </a:prstGeom>
        </p:spPr>
      </p:pic>
    </p:spTree>
    <p:extLst>
      <p:ext uri="{BB962C8B-B14F-4D97-AF65-F5344CB8AC3E}">
        <p14:creationId xmlns:p14="http://schemas.microsoft.com/office/powerpoint/2010/main" val="39776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pic>
        <p:nvPicPr>
          <p:cNvPr id="8" name="Picture 7">
            <a:extLst>
              <a:ext uri="{FF2B5EF4-FFF2-40B4-BE49-F238E27FC236}">
                <a16:creationId xmlns:a16="http://schemas.microsoft.com/office/drawing/2014/main" id="{9FD44135-4065-44E0-B9C2-CAE4FBD620CC}"/>
              </a:ext>
            </a:extLst>
          </p:cNvPr>
          <p:cNvPicPr>
            <a:picLocks noChangeAspect="1"/>
          </p:cNvPicPr>
          <p:nvPr/>
        </p:nvPicPr>
        <p:blipFill>
          <a:blip r:embed="rId2"/>
          <a:stretch>
            <a:fillRect/>
          </a:stretch>
        </p:blipFill>
        <p:spPr>
          <a:xfrm>
            <a:off x="2419350" y="2171700"/>
            <a:ext cx="7200900" cy="2514600"/>
          </a:xfrm>
          <a:prstGeom prst="rect">
            <a:avLst/>
          </a:prstGeom>
        </p:spPr>
      </p:pic>
      <p:cxnSp>
        <p:nvCxnSpPr>
          <p:cNvPr id="12" name="Straight Arrow Connector 11">
            <a:extLst>
              <a:ext uri="{FF2B5EF4-FFF2-40B4-BE49-F238E27FC236}">
                <a16:creationId xmlns:a16="http://schemas.microsoft.com/office/drawing/2014/main" id="{39BB1127-3A53-4928-BE74-5DC9ACDCA0C0}"/>
              </a:ext>
            </a:extLst>
          </p:cNvPr>
          <p:cNvCxnSpPr/>
          <p:nvPr/>
        </p:nvCxnSpPr>
        <p:spPr>
          <a:xfrm>
            <a:off x="1362075" y="2171700"/>
            <a:ext cx="4238625"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6ACFC68-A8D4-4B7B-9789-B04FF5F5A48C}"/>
              </a:ext>
            </a:extLst>
          </p:cNvPr>
          <p:cNvCxnSpPr>
            <a:cxnSpLocks/>
          </p:cNvCxnSpPr>
          <p:nvPr/>
        </p:nvCxnSpPr>
        <p:spPr>
          <a:xfrm>
            <a:off x="1362075" y="4029075"/>
            <a:ext cx="2209800" cy="25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5C408B-FBCA-4595-87D9-86F9277632F8}"/>
              </a:ext>
            </a:extLst>
          </p:cNvPr>
          <p:cNvSpPr txBox="1"/>
          <p:nvPr/>
        </p:nvSpPr>
        <p:spPr>
          <a:xfrm>
            <a:off x="100013" y="1452563"/>
            <a:ext cx="1790700" cy="923330"/>
          </a:xfrm>
          <a:prstGeom prst="rect">
            <a:avLst/>
          </a:prstGeom>
          <a:noFill/>
        </p:spPr>
        <p:txBody>
          <a:bodyPr wrap="square" rtlCol="0">
            <a:spAutoFit/>
          </a:bodyPr>
          <a:lstStyle/>
          <a:p>
            <a:pPr algn="ctr"/>
            <a:r>
              <a:rPr lang="en-GB" dirty="0"/>
              <a:t>The port 8080 is available on the target. </a:t>
            </a:r>
          </a:p>
        </p:txBody>
      </p:sp>
      <p:sp>
        <p:nvSpPr>
          <p:cNvPr id="23" name="TextBox 22">
            <a:extLst>
              <a:ext uri="{FF2B5EF4-FFF2-40B4-BE49-F238E27FC236}">
                <a16:creationId xmlns:a16="http://schemas.microsoft.com/office/drawing/2014/main" id="{A44CB0A5-F14C-46FD-8A36-DE65C11D82DC}"/>
              </a:ext>
            </a:extLst>
          </p:cNvPr>
          <p:cNvSpPr txBox="1"/>
          <p:nvPr/>
        </p:nvSpPr>
        <p:spPr>
          <a:xfrm>
            <a:off x="100013" y="3429000"/>
            <a:ext cx="1790700" cy="923330"/>
          </a:xfrm>
          <a:prstGeom prst="rect">
            <a:avLst/>
          </a:prstGeom>
          <a:noFill/>
        </p:spPr>
        <p:txBody>
          <a:bodyPr wrap="square" rtlCol="0">
            <a:spAutoFit/>
          </a:bodyPr>
          <a:lstStyle/>
          <a:p>
            <a:pPr algn="ctr"/>
            <a:r>
              <a:rPr lang="en-GB" dirty="0"/>
              <a:t>A curl check verifies it is our HTTP server.</a:t>
            </a:r>
          </a:p>
        </p:txBody>
      </p:sp>
    </p:spTree>
    <p:extLst>
      <p:ext uri="{BB962C8B-B14F-4D97-AF65-F5344CB8AC3E}">
        <p14:creationId xmlns:p14="http://schemas.microsoft.com/office/powerpoint/2010/main" val="6054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a:solidFill>
                  <a:schemeClr val="bg1"/>
                </a:solidFill>
                <a:latin typeface="+mj-lt"/>
                <a:ea typeface="+mj-ea"/>
                <a:cs typeface="+mj-cs"/>
              </a:rPr>
              <a:t>Solution: Reverse SSH Tunnel Using Jump Host</a:t>
            </a:r>
          </a:p>
        </p:txBody>
      </p:sp>
      <p:pic>
        <p:nvPicPr>
          <p:cNvPr id="4" name="Picture 3">
            <a:extLst>
              <a:ext uri="{FF2B5EF4-FFF2-40B4-BE49-F238E27FC236}">
                <a16:creationId xmlns:a16="http://schemas.microsoft.com/office/drawing/2014/main" id="{70E0C7F0-C1E2-4F7F-AC83-21BF2536CE01}"/>
              </a:ext>
            </a:extLst>
          </p:cNvPr>
          <p:cNvPicPr>
            <a:picLocks noChangeAspect="1"/>
          </p:cNvPicPr>
          <p:nvPr/>
        </p:nvPicPr>
        <p:blipFill>
          <a:blip r:embed="rId2"/>
          <a:stretch>
            <a:fillRect/>
          </a:stretch>
        </p:blipFill>
        <p:spPr>
          <a:xfrm>
            <a:off x="838200" y="3262401"/>
            <a:ext cx="10515599" cy="1919096"/>
          </a:xfrm>
          <a:prstGeom prst="rect">
            <a:avLst/>
          </a:prstGeom>
        </p:spPr>
      </p:pic>
    </p:spTree>
    <p:extLst>
      <p:ext uri="{BB962C8B-B14F-4D97-AF65-F5344CB8AC3E}">
        <p14:creationId xmlns:p14="http://schemas.microsoft.com/office/powerpoint/2010/main" val="1136372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GB" sz="4000" dirty="0">
                <a:solidFill>
                  <a:schemeClr val="bg1"/>
                </a:solidFill>
              </a:rPr>
              <a:t>Dropper payload (internal attack)</a:t>
            </a:r>
            <a:endParaRPr lang="en-US" sz="4200" kern="1200" dirty="0">
              <a:solidFill>
                <a:schemeClr val="bg1"/>
              </a:solidFill>
              <a:latin typeface="+mj-lt"/>
              <a:ea typeface="+mj-ea"/>
              <a:cs typeface="+mj-cs"/>
            </a:endParaRPr>
          </a:p>
        </p:txBody>
      </p:sp>
      <p:sp>
        <p:nvSpPr>
          <p:cNvPr id="7" name="Slide Number Placeholder 8">
            <a:extLst>
              <a:ext uri="{FF2B5EF4-FFF2-40B4-BE49-F238E27FC236}">
                <a16:creationId xmlns:a16="http://schemas.microsoft.com/office/drawing/2014/main" id="{1FE52FFD-0BCC-4C4F-8498-9BDA4D6E8955}"/>
              </a:ext>
            </a:extLst>
          </p:cNvPr>
          <p:cNvSpPr>
            <a:spLocks noGrp="1"/>
          </p:cNvSpPr>
          <p:nvPr>
            <p:ph type="sldNum" sz="quarter" idx="12"/>
          </p:nvPr>
        </p:nvSpPr>
        <p:spPr>
          <a:xfrm>
            <a:off x="8610598" y="6599777"/>
            <a:ext cx="2743200" cy="365125"/>
          </a:xfrm>
        </p:spPr>
        <p:txBody>
          <a:bodyPr/>
          <a:lstStyle/>
          <a:p>
            <a:fld id="{A49DFD55-3C28-40EF-9E31-A92D2E4017FF}" type="slidenum">
              <a:rPr lang="en-US" smtClean="0"/>
              <a:t>26</a:t>
            </a:fld>
            <a:endParaRPr lang="en-US" dirty="0"/>
          </a:p>
        </p:txBody>
      </p:sp>
      <p:cxnSp>
        <p:nvCxnSpPr>
          <p:cNvPr id="8" name="Straight Arrow Connector 7">
            <a:extLst>
              <a:ext uri="{FF2B5EF4-FFF2-40B4-BE49-F238E27FC236}">
                <a16:creationId xmlns:a16="http://schemas.microsoft.com/office/drawing/2014/main" id="{C2C7D787-5FB7-479B-A07B-CA51A933EFC8}"/>
              </a:ext>
            </a:extLst>
          </p:cNvPr>
          <p:cNvCxnSpPr/>
          <p:nvPr/>
        </p:nvCxnSpPr>
        <p:spPr>
          <a:xfrm>
            <a:off x="2219323" y="6615143"/>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34799A-390B-4AA0-8623-48A314CDC6E8}"/>
              </a:ext>
            </a:extLst>
          </p:cNvPr>
          <p:cNvSpPr txBox="1"/>
          <p:nvPr/>
        </p:nvSpPr>
        <p:spPr>
          <a:xfrm>
            <a:off x="141372" y="5709099"/>
            <a:ext cx="2440651" cy="1200329"/>
          </a:xfrm>
          <a:prstGeom prst="rect">
            <a:avLst/>
          </a:prstGeom>
          <a:noFill/>
        </p:spPr>
        <p:txBody>
          <a:bodyPr wrap="square" rtlCol="0">
            <a:spAutoFit/>
          </a:bodyPr>
          <a:lstStyle/>
          <a:p>
            <a:pPr algn="ctr"/>
            <a:r>
              <a:rPr lang="en-GB" dirty="0"/>
              <a:t>Change our IP to 127.0.0.1 since server will be tunnelled in via SSH</a:t>
            </a:r>
          </a:p>
        </p:txBody>
      </p:sp>
      <p:sp>
        <p:nvSpPr>
          <p:cNvPr id="10" name="TextBox 9">
            <a:extLst>
              <a:ext uri="{FF2B5EF4-FFF2-40B4-BE49-F238E27FC236}">
                <a16:creationId xmlns:a16="http://schemas.microsoft.com/office/drawing/2014/main" id="{831F5722-1245-49D1-A519-4AAC6CD8E6F2}"/>
              </a:ext>
            </a:extLst>
          </p:cNvPr>
          <p:cNvSpPr txBox="1"/>
          <p:nvPr/>
        </p:nvSpPr>
        <p:spPr>
          <a:xfrm>
            <a:off x="266698" y="1996027"/>
            <a:ext cx="2315325" cy="1200329"/>
          </a:xfrm>
          <a:prstGeom prst="rect">
            <a:avLst/>
          </a:prstGeom>
          <a:noFill/>
        </p:spPr>
        <p:txBody>
          <a:bodyPr wrap="square" rtlCol="0">
            <a:spAutoFit/>
          </a:bodyPr>
          <a:lstStyle/>
          <a:p>
            <a:pPr algn="ctr"/>
            <a:r>
              <a:rPr lang="en-GB" dirty="0"/>
              <a:t>Payload will connect to an internally available server.</a:t>
            </a:r>
          </a:p>
        </p:txBody>
      </p:sp>
      <p:pic>
        <p:nvPicPr>
          <p:cNvPr id="11" name="Picture 10">
            <a:extLst>
              <a:ext uri="{FF2B5EF4-FFF2-40B4-BE49-F238E27FC236}">
                <a16:creationId xmlns:a16="http://schemas.microsoft.com/office/drawing/2014/main" id="{811C7353-9EA2-4045-8FFA-5B17EBB6808D}"/>
              </a:ext>
            </a:extLst>
          </p:cNvPr>
          <p:cNvPicPr>
            <a:picLocks noChangeAspect="1"/>
          </p:cNvPicPr>
          <p:nvPr/>
        </p:nvPicPr>
        <p:blipFill>
          <a:blip r:embed="rId2"/>
          <a:stretch>
            <a:fillRect/>
          </a:stretch>
        </p:blipFill>
        <p:spPr>
          <a:xfrm>
            <a:off x="2914648" y="2042153"/>
            <a:ext cx="6229352" cy="4722847"/>
          </a:xfrm>
          <a:prstGeom prst="rect">
            <a:avLst/>
          </a:prstGeom>
        </p:spPr>
      </p:pic>
    </p:spTree>
    <p:extLst>
      <p:ext uri="{BB962C8B-B14F-4D97-AF65-F5344CB8AC3E}">
        <p14:creationId xmlns:p14="http://schemas.microsoft.com/office/powerpoint/2010/main" val="7101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we protect ourselves as defenders?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spcAft>
                <a:spcPts val="600"/>
              </a:spcAft>
            </a:pPr>
            <a:r>
              <a:rPr lang="en-US" sz="1100" kern="1200" dirty="0">
                <a:solidFill>
                  <a:srgbClr val="FFFFFF"/>
                </a:solidFill>
                <a:latin typeface="+mn-lt"/>
                <a:ea typeface="+mn-ea"/>
                <a:cs typeface="+mn-cs"/>
              </a:rPr>
              <a:t>Offensive Security for Linux Professionals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27</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42942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4EAE6-4341-4361-BB4C-3DCCB7F2C9F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How do we protect ourselves as defenders?</a:t>
            </a:r>
          </a:p>
        </p:txBody>
      </p:sp>
      <p:sp>
        <p:nvSpPr>
          <p:cNvPr id="9" name="Slide Number Placeholder 8">
            <a:extLst>
              <a:ext uri="{FF2B5EF4-FFF2-40B4-BE49-F238E27FC236}">
                <a16:creationId xmlns:a16="http://schemas.microsoft.com/office/drawing/2014/main" id="{59842675-46EB-444E-BE0B-5DEB9A2000C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4792B1B-D335-44A3-887F-0B937F8BFD4F}"/>
              </a:ext>
            </a:extLst>
          </p:cNvPr>
          <p:cNvSpPr txBox="1"/>
          <p:nvPr/>
        </p:nvSpPr>
        <p:spPr>
          <a:xfrm>
            <a:off x="4374292" y="511388"/>
            <a:ext cx="752526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From an offensive perspective, the use of fileless payloads is a step forward but it has its flaws.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solution may be invisible to the target disk however active payloads can’t hide from the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can allow the use of monitoring tools such as “</a:t>
            </a:r>
            <a:r>
              <a:rPr lang="en-GB" dirty="0" err="1"/>
              <a:t>lsof</a:t>
            </a:r>
            <a:r>
              <a:rPr lang="en-GB" dirty="0"/>
              <a:t>” and “</a:t>
            </a:r>
            <a:r>
              <a:rPr lang="en-GB" dirty="0" err="1"/>
              <a:t>ps</a:t>
            </a:r>
            <a:r>
              <a:rPr lang="en-GB" dirty="0"/>
              <a:t>” to be able to spot any unusual processes on the filesystem in addition to any active network connections from reverse shells.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next step ahead from an offensive perspective is to achieve privilege escalation from this point and develop rootkits stored in RAM to hide further traces.</a:t>
            </a:r>
          </a:p>
        </p:txBody>
      </p:sp>
    </p:spTree>
    <p:extLst>
      <p:ext uri="{BB962C8B-B14F-4D97-AF65-F5344CB8AC3E}">
        <p14:creationId xmlns:p14="http://schemas.microsoft.com/office/powerpoint/2010/main" val="3213644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991090-6C80-44F9-9129-D1AA169A2B38}"/>
              </a:ext>
            </a:extLst>
          </p:cNvPr>
          <p:cNvSpPr txBox="1"/>
          <p:nvPr/>
        </p:nvSpPr>
        <p:spPr>
          <a:xfrm>
            <a:off x="662180" y="2862471"/>
            <a:ext cx="3041803" cy="290780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000" dirty="0">
                <a:solidFill>
                  <a:srgbClr val="FFFFFF"/>
                </a:solidFill>
                <a:latin typeface="+mj-lt"/>
                <a:ea typeface="+mj-ea"/>
                <a:cs typeface="+mj-cs"/>
              </a:rPr>
              <a:t>Questions?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rot="5400000">
            <a:off x="-2991036" y="3164771"/>
            <a:ext cx="6483169" cy="409023"/>
          </a:xfrm>
        </p:spPr>
        <p:txBody>
          <a:bodyPr vert="horz" lIns="91440" tIns="45720" rIns="91440" bIns="45720" rtlCol="0" anchor="ctr">
            <a:normAutofit/>
          </a:bodyPr>
          <a:lstStyle/>
          <a:p>
            <a:pPr>
              <a:spcAft>
                <a:spcPts val="600"/>
              </a:spcAft>
            </a:pPr>
            <a:r>
              <a:rPr lang="en-US" sz="1100" kern="1200" dirty="0">
                <a:solidFill>
                  <a:srgbClr val="FFFFFF"/>
                </a:solidFill>
                <a:latin typeface="+mn-lt"/>
                <a:ea typeface="+mn-ea"/>
                <a:cs typeface="+mn-cs"/>
              </a:rPr>
              <a:t>Offensive Security Tactics for Linux Professionals</a:t>
            </a:r>
          </a:p>
        </p:txBody>
      </p:sp>
      <p:pic>
        <p:nvPicPr>
          <p:cNvPr id="12" name="Graphic 11" descr="Question mark">
            <a:extLst>
              <a:ext uri="{FF2B5EF4-FFF2-40B4-BE49-F238E27FC236}">
                <a16:creationId xmlns:a16="http://schemas.microsoft.com/office/drawing/2014/main" id="{3B23C6D7-4150-4D6B-BC20-C29C7183B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494" y="478713"/>
            <a:ext cx="2695123" cy="2695123"/>
          </a:xfrm>
          <a:prstGeom prst="rect">
            <a:avLst/>
          </a:prstGeom>
        </p:spPr>
      </p:pic>
      <p:pic>
        <p:nvPicPr>
          <p:cNvPr id="13" name="Graphic 12" descr="Question mark">
            <a:extLst>
              <a:ext uri="{FF2B5EF4-FFF2-40B4-BE49-F238E27FC236}">
                <a16:creationId xmlns:a16="http://schemas.microsoft.com/office/drawing/2014/main" id="{A120F003-E915-4BA7-B236-4991D0299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3930" y="478712"/>
            <a:ext cx="2695123" cy="2695123"/>
          </a:xfrm>
          <a:prstGeom prst="rect">
            <a:avLst/>
          </a:prstGeom>
        </p:spPr>
      </p:pic>
      <p:pic>
        <p:nvPicPr>
          <p:cNvPr id="14" name="Graphic 13" descr="Question mark">
            <a:extLst>
              <a:ext uri="{FF2B5EF4-FFF2-40B4-BE49-F238E27FC236}">
                <a16:creationId xmlns:a16="http://schemas.microsoft.com/office/drawing/2014/main" id="{64D2AB68-E323-4B66-A5C3-F721E988F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3519" y="3429000"/>
            <a:ext cx="2887465" cy="2887465"/>
          </a:xfrm>
          <a:prstGeom prst="rect">
            <a:avLst/>
          </a:prstGeom>
        </p:spPr>
      </p:pic>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A49DFD55-3C28-40EF-9E31-A92D2E4017FF}" type="slidenum">
              <a:rPr lang="en-US" sz="1100" b="1" i="0" smtClean="0">
                <a:solidFill>
                  <a:schemeClr val="tx1">
                    <a:lumMod val="50000"/>
                    <a:lumOff val="50000"/>
                  </a:schemeClr>
                </a:solidFill>
                <a:effectLst>
                  <a:outerShdw blurRad="50800" dist="38100" dir="2700000" algn="tl" rotWithShape="0">
                    <a:srgbClr val="000000">
                      <a:alpha val="43000"/>
                    </a:srgbClr>
                  </a:outerShdw>
                </a:effectLst>
              </a:rPr>
              <a:pPr>
                <a:spcAft>
                  <a:spcPts val="600"/>
                </a:spcAft>
              </a:pPr>
              <a:t>29</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11728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Current Methods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 Payload </a:t>
            </a:r>
            <a:r>
              <a:rPr lang="en-US" dirty="0">
                <a:solidFill>
                  <a:schemeClr val="tx1"/>
                </a:solidFill>
                <a:latin typeface="Arial" panose="020B0604020202020204" pitchFamily="34" charset="0"/>
                <a:cs typeface="Arial" panose="020B0604020202020204" pitchFamily="34" charset="0"/>
              </a:rPr>
              <a:t>D</a:t>
            </a:r>
            <a:r>
              <a:rPr lang="en-US" kern="1200" dirty="0">
                <a:solidFill>
                  <a:schemeClr val="tx1"/>
                </a:solidFill>
                <a:latin typeface="Arial" panose="020B0604020202020204" pitchFamily="34" charset="0"/>
                <a:cs typeface="Arial" panose="020B0604020202020204" pitchFamily="34" charset="0"/>
              </a:rPr>
              <a:t>elivery</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Detection Considerations</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iving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ff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he </a:t>
            </a: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and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actics (LOTL)</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Fileless Payload Delivery</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13" name="TextBox 12">
            <a:extLst>
              <a:ext uri="{FF2B5EF4-FFF2-40B4-BE49-F238E27FC236}">
                <a16:creationId xmlns:a16="http://schemas.microsoft.com/office/drawing/2014/main" id="{F02D8C08-98D2-4B66-9C2E-D56FC93DD3C2}"/>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What’s New?</a:t>
            </a:r>
          </a:p>
        </p:txBody>
      </p:sp>
    </p:spTree>
    <p:extLst>
      <p:ext uri="{BB962C8B-B14F-4D97-AF65-F5344CB8AC3E}">
        <p14:creationId xmlns:p14="http://schemas.microsoft.com/office/powerpoint/2010/main" val="18481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CD6F14D3-96E9-411C-8E29-1898D3614B34}"/>
              </a:ext>
            </a:extLst>
          </p:cNvPr>
          <p:cNvSpPr>
            <a:spLocks noGrp="1"/>
          </p:cNvSpPr>
          <p:nvPr>
            <p:ph type="ctrTitle"/>
          </p:nvPr>
        </p:nvSpPr>
        <p:spPr>
          <a:xfrm>
            <a:off x="1296878" y="1187512"/>
            <a:ext cx="10053763" cy="2928470"/>
          </a:xfrm>
        </p:spPr>
        <p:txBody>
          <a:bodyPr anchor="b">
            <a:normAutofit/>
          </a:bodyPr>
          <a:lstStyle/>
          <a:p>
            <a:r>
              <a:rPr lang="en-GB" sz="4800" dirty="0">
                <a:solidFill>
                  <a:srgbClr val="FFFFFF"/>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350682" y="4870824"/>
            <a:ext cx="10005951" cy="1458258"/>
          </a:xfrm>
        </p:spPr>
        <p:txBody>
          <a:bodyPr anchor="ctr">
            <a:normAutofit/>
          </a:bodyPr>
          <a:lstStyle/>
          <a:p>
            <a:r>
              <a:rPr lang="en-US" dirty="0">
                <a:latin typeface="Arial" panose="020B0604020202020204" pitchFamily="34" charset="0"/>
                <a:cs typeface="Arial" panose="020B0604020202020204" pitchFamily="34" charset="0"/>
              </a:rPr>
              <a:t>Instructor: Aqeeb Hussain</a:t>
            </a:r>
          </a:p>
          <a:p>
            <a:r>
              <a:rPr lang="en-US" dirty="0">
                <a:latin typeface="Arial" panose="020B0604020202020204" pitchFamily="34" charset="0"/>
                <a:cs typeface="Arial" panose="020B0604020202020204" pitchFamily="34" charset="0"/>
              </a:rPr>
              <a:t>Email: </a:t>
            </a:r>
            <a:r>
              <a:rPr lang="en-US" dirty="0">
                <a:latin typeface="Arial" panose="020B0604020202020204" pitchFamily="34" charset="0"/>
                <a:cs typeface="Arial" panose="020B0604020202020204" pitchFamily="34" charset="0"/>
                <a:hlinkClick r:id="rId3"/>
              </a:rPr>
              <a:t>aqeeb.r.hussain@durham.ac.uk</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hlinkClick r:id="rId4"/>
              </a:rPr>
              <a:t>GitHub: https://github.com/aqeebhussain122/</a:t>
            </a:r>
            <a:r>
              <a:rPr lang="en-US" dirty="0">
                <a:latin typeface="Arial" panose="020B0604020202020204" pitchFamily="34" charset="0"/>
                <a:cs typeface="Arial" panose="020B0604020202020204" pitchFamily="34" charset="0"/>
              </a:rPr>
              <a:t> </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704320" y="6446837"/>
            <a:ext cx="448056" cy="365125"/>
          </a:xfrm>
        </p:spPr>
        <p:txBody>
          <a:bodyPr>
            <a:normAutofit/>
          </a:bodyPr>
          <a:lstStyle/>
          <a:p>
            <a:pPr>
              <a:spcAft>
                <a:spcPts val="600"/>
              </a:spcAft>
            </a:pPr>
            <a:fld id="{A49DFD55-3C28-40EF-9E31-A92D2E4017FF}" type="slidenum">
              <a:rPr lang="en-US" sz="1100" smtClean="0">
                <a:solidFill>
                  <a:schemeClr val="tx1">
                    <a:lumMod val="50000"/>
                    <a:lumOff val="50000"/>
                  </a:schemeClr>
                </a:solidFill>
              </a:rPr>
              <a:pPr>
                <a:spcAft>
                  <a:spcPts val="600"/>
                </a:spcAft>
              </a:pPr>
              <a:t>30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CDD2D675-8C7B-4F27-8146-0D460037DE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5"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Current Methods of Payload Delivery</a:t>
            </a:r>
          </a:p>
        </p:txBody>
      </p:sp>
      <p:sp>
        <p:nvSpPr>
          <p:cNvPr id="11" name="Footer Placeholder 4">
            <a:extLst>
              <a:ext uri="{FF2B5EF4-FFF2-40B4-BE49-F238E27FC236}">
                <a16:creationId xmlns:a16="http://schemas.microsoft.com/office/drawing/2014/main" id="{334A158C-D7C3-4FFB-8B54-EC37BDF3693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Offensive Security Tactics For Linux Professionals</a:t>
            </a:r>
          </a:p>
        </p:txBody>
      </p:sp>
      <p:sp>
        <p:nvSpPr>
          <p:cNvPr id="13" name="Slide Number Placeholder 5">
            <a:extLst>
              <a:ext uri="{FF2B5EF4-FFF2-40B4-BE49-F238E27FC236}">
                <a16:creationId xmlns:a16="http://schemas.microsoft.com/office/drawing/2014/main" id="{DAD4428A-1DA2-42DE-BB29-7AE98D271C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par>
                          <p:cTn id="7" fill="hold">
                            <p:stCondLst>
                              <p:cond delay="5184"/>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video>
              <p:cMediaNode mute="1">
                <p:cTn id="16" repeatCount="indefinite" fill="hold" display="0">
                  <p:stCondLst>
                    <p:cond delay="indefinite"/>
                  </p:stCondLst>
                </p:cTn>
                <p:tgtEl>
                  <p:spTgt spid="24"/>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Current methods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3127090" y="3282538"/>
            <a:ext cx="6711380" cy="365125"/>
          </a:xfrm>
        </p:spPr>
        <p:txBody>
          <a:bodyPr vert="horz" lIns="91440" tIns="45720" rIns="91440" bIns="45720" rtlCol="0" anchor="ctr">
            <a:noAutofit/>
          </a:bodyPr>
          <a:lstStyle/>
          <a:p>
            <a:pPr>
              <a:spcAft>
                <a:spcPts val="600"/>
              </a:spcAft>
            </a:pPr>
            <a:r>
              <a:rPr lang="en-US" sz="18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Payload downloaded remotely via HTTP(S) servers using </a:t>
            </a:r>
            <a:r>
              <a:rPr lang="en-US" sz="2000" dirty="0" err="1"/>
              <a:t>wget</a:t>
            </a:r>
            <a:r>
              <a:rPr lang="en-US" sz="2000" dirty="0"/>
              <a:t>, curl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SCP (Subset of SSH)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FTP server</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RSYNC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network socket using Python, Perl, </a:t>
            </a:r>
            <a:r>
              <a:rPr lang="en-US" sz="2000" dirty="0" err="1"/>
              <a:t>Netcat</a:t>
            </a:r>
            <a:endParaRPr lang="en-US" sz="2000"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0A852A8-EE64-476E-9A9F-6FC7009A22E7}"/>
              </a:ext>
            </a:extLst>
          </p:cNvPr>
          <p:cNvPicPr>
            <a:picLocks noChangeAspect="1"/>
          </p:cNvPicPr>
          <p:nvPr/>
        </p:nvPicPr>
        <p:blipFill rotWithShape="1">
          <a:blip r:embed="rId3">
            <a:alphaModFix amt="50000"/>
          </a:blip>
          <a:srcRect t="8536"/>
          <a:stretch/>
        </p:blipFill>
        <p:spPr>
          <a:xfrm>
            <a:off x="20" y="1"/>
            <a:ext cx="12191980" cy="6857999"/>
          </a:xfrm>
          <a:prstGeom prst="rect">
            <a:avLst/>
          </a:prstGeom>
        </p:spPr>
      </p:pic>
      <p:sp>
        <p:nvSpPr>
          <p:cNvPr id="2" name="Title 1">
            <a:extLst>
              <a:ext uri="{FF2B5EF4-FFF2-40B4-BE49-F238E27FC236}">
                <a16:creationId xmlns:a16="http://schemas.microsoft.com/office/drawing/2014/main" id="{48418832-8F14-41F0-ADEA-B3C18CC5C15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Do All Delivery Methods Have In Common?</a:t>
            </a:r>
          </a:p>
        </p:txBody>
      </p:sp>
      <p:sp>
        <p:nvSpPr>
          <p:cNvPr id="5" name="Slide Number Placeholder 4">
            <a:extLst>
              <a:ext uri="{FF2B5EF4-FFF2-40B4-BE49-F238E27FC236}">
                <a16:creationId xmlns:a16="http://schemas.microsoft.com/office/drawing/2014/main" id="{772C43DF-77AD-403D-9196-D11F00392A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107318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89911C-2C26-4940-BA00-2B1BD5ADD50D}"/>
              </a:ext>
            </a:extLst>
          </p:cNvPr>
          <p:cNvPicPr>
            <a:picLocks noChangeAspect="1"/>
          </p:cNvPicPr>
          <p:nvPr/>
        </p:nvPicPr>
        <p:blipFill>
          <a:blip r:embed="rId3"/>
          <a:stretch>
            <a:fillRect/>
          </a:stretch>
        </p:blipFill>
        <p:spPr>
          <a:xfrm>
            <a:off x="457200" y="623697"/>
            <a:ext cx="11277600" cy="5610606"/>
          </a:xfrm>
          <a:prstGeom prst="rect">
            <a:avLst/>
          </a:prstGeom>
        </p:spPr>
      </p:pic>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29914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Detection Measures</a:t>
            </a:r>
          </a:p>
        </p:txBody>
      </p:sp>
      <p:pic>
        <p:nvPicPr>
          <p:cNvPr id="15" name="Graphic 14" descr="Security Camera">
            <a:extLst>
              <a:ext uri="{FF2B5EF4-FFF2-40B4-BE49-F238E27FC236}">
                <a16:creationId xmlns:a16="http://schemas.microsoft.com/office/drawing/2014/main" id="{0B17287A-43C5-4A6B-8214-C58FCB3CA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027ED092-51A7-4FE3-A7E2-75E172FEF36A}"/>
              </a:ext>
            </a:extLst>
          </p:cNvPr>
          <p:cNvSpPr txBox="1"/>
          <p:nvPr/>
        </p:nvSpPr>
        <p:spPr>
          <a:xfrm>
            <a:off x="4367695" y="2253533"/>
            <a:ext cx="3361038" cy="2862322"/>
          </a:xfrm>
          <a:prstGeom prst="rect">
            <a:avLst/>
          </a:prstGeom>
          <a:noFill/>
        </p:spPr>
        <p:txBody>
          <a:bodyPr wrap="square" rtlCol="0">
            <a:spAutoFit/>
          </a:bodyPr>
          <a:lstStyle/>
          <a:p>
            <a:pPr marL="285750" indent="-285750">
              <a:buFont typeface="Arial" panose="020B0604020202020204" pitchFamily="34" charset="0"/>
              <a:buChar char="•"/>
            </a:pPr>
            <a:r>
              <a:rPr lang="en-GB" dirty="0"/>
              <a:t>HIDS (Host Intrusion Detection  System) – Wazuh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SOC Analysts/Active Monitoring – Outsourced Contractors/In-house </a:t>
            </a:r>
            <a:r>
              <a:rPr lang="en-GB" dirty="0" err="1"/>
              <a:t>defenses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Scanning tools to detect unusual files (RKHunter)</a:t>
            </a:r>
          </a:p>
          <a:p>
            <a:endParaRPr lang="en-GB" dirty="0"/>
          </a:p>
        </p:txBody>
      </p:sp>
    </p:spTree>
    <p:extLst>
      <p:ext uri="{BB962C8B-B14F-4D97-AF65-F5344CB8AC3E}">
        <p14:creationId xmlns:p14="http://schemas.microsoft.com/office/powerpoint/2010/main" val="3366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2E71E-3379-4B77-B975-4D9332C43B3B}"/>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Living </a:t>
            </a:r>
            <a:r>
              <a:rPr lang="en-US" sz="4000" dirty="0">
                <a:solidFill>
                  <a:srgbClr val="FFFFFF"/>
                </a:solidFill>
              </a:rPr>
              <a:t>O</a:t>
            </a:r>
            <a:r>
              <a:rPr lang="en-US" sz="4000" kern="1200" dirty="0">
                <a:solidFill>
                  <a:srgbClr val="FFFFFF"/>
                </a:solidFill>
                <a:latin typeface="+mj-lt"/>
                <a:ea typeface="+mj-ea"/>
                <a:cs typeface="+mj-cs"/>
              </a:rPr>
              <a:t>ff </a:t>
            </a:r>
            <a:r>
              <a:rPr lang="en-US" sz="4000" dirty="0">
                <a:solidFill>
                  <a:srgbClr val="FFFFFF"/>
                </a:solidFill>
              </a:rPr>
              <a:t>T</a:t>
            </a:r>
            <a:r>
              <a:rPr lang="en-US" sz="4000" kern="1200" dirty="0">
                <a:solidFill>
                  <a:srgbClr val="FFFFFF"/>
                </a:solidFill>
                <a:latin typeface="+mj-lt"/>
                <a:ea typeface="+mj-ea"/>
                <a:cs typeface="+mj-cs"/>
              </a:rPr>
              <a:t>he Land </a:t>
            </a:r>
            <a:r>
              <a:rPr lang="en-US" sz="4000" dirty="0">
                <a:solidFill>
                  <a:srgbClr val="FFFFFF"/>
                </a:solidFill>
              </a:rPr>
              <a:t>T</a:t>
            </a:r>
            <a:r>
              <a:rPr lang="en-US" sz="4000" kern="1200" dirty="0">
                <a:solidFill>
                  <a:srgbClr val="FFFFFF"/>
                </a:solidFill>
                <a:latin typeface="+mj-lt"/>
                <a:ea typeface="+mj-ea"/>
                <a:cs typeface="+mj-cs"/>
              </a:rPr>
              <a:t>actics</a:t>
            </a:r>
          </a:p>
        </p:txBody>
      </p:sp>
      <p:sp>
        <p:nvSpPr>
          <p:cNvPr id="7" name="TextBox 6">
            <a:extLst>
              <a:ext uri="{FF2B5EF4-FFF2-40B4-BE49-F238E27FC236}">
                <a16:creationId xmlns:a16="http://schemas.microsoft.com/office/drawing/2014/main" id="{6EC84483-C489-4888-8703-0011B6C3FF36}"/>
              </a:ext>
            </a:extLst>
          </p:cNvPr>
          <p:cNvSpPr txBox="1"/>
          <p:nvPr/>
        </p:nvSpPr>
        <p:spPr>
          <a:xfrm>
            <a:off x="6503158" y="649480"/>
            <a:ext cx="4862447" cy="554604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Living off the land: Using available resources in the target environment to craft makeshift tools for exploitation.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built-in programming languages to create offensive scripts instead of using ready-made tools.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the targets environment against them in a minimalist manner to avoid detection.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You will always leave a trace behind, it’s just a case of how big/deep that trace is?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During LOTL tactics the scripts are dropped onto the disk leaving a bigger trace of attacker presence in the network.</a:t>
            </a:r>
          </a:p>
        </p:txBody>
      </p:sp>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983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1071</TotalTime>
  <Words>2548</Words>
  <Application>Microsoft Office PowerPoint</Application>
  <PresentationFormat>Widescreen</PresentationFormat>
  <Paragraphs>220</Paragraphs>
  <Slides>30</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Calibri Light</vt:lpstr>
      <vt:lpstr>Office Theme</vt:lpstr>
      <vt:lpstr>Linux Network Defense Evasion (Part 2)</vt:lpstr>
      <vt:lpstr>PowerPoint Presentation</vt:lpstr>
      <vt:lpstr>PowerPoint Presentation</vt:lpstr>
      <vt:lpstr>Current Methods of Payload Delivery</vt:lpstr>
      <vt:lpstr>Current methods</vt:lpstr>
      <vt:lpstr>What Do All Delivery Methods Have In Common?</vt:lpstr>
      <vt:lpstr>PowerPoint Presentation</vt:lpstr>
      <vt:lpstr>Detection Measures</vt:lpstr>
      <vt:lpstr>Living Off The Land Tactics</vt:lpstr>
      <vt:lpstr>PowerPoint Presentation</vt:lpstr>
      <vt:lpstr>Fileless payload delivery</vt:lpstr>
      <vt:lpstr>How Does Fileless Malware Delivery Work?</vt:lpstr>
      <vt:lpstr>How Does Fileless Malware Delivery Work?</vt:lpstr>
      <vt:lpstr>The Attack</vt:lpstr>
      <vt:lpstr>PowerPoint Presentation</vt:lpstr>
      <vt:lpstr>Dropper Execution</vt:lpstr>
      <vt:lpstr>Execution Time!</vt:lpstr>
      <vt:lpstr>Why use Fileless Payload Delivery?</vt:lpstr>
      <vt:lpstr>What if the target is an internal host?</vt:lpstr>
      <vt:lpstr>The Previous Attack?</vt:lpstr>
      <vt:lpstr>Problems with our current approach</vt:lpstr>
      <vt:lpstr>What do we do now?</vt:lpstr>
      <vt:lpstr>Solution: Reverse SSH Tunnel using Jump Host</vt:lpstr>
      <vt:lpstr>Solution: Reverse SSH Tunnel Using Jump Host</vt:lpstr>
      <vt:lpstr>Solution: Reverse SSH Tunnel Using Jump Host</vt:lpstr>
      <vt:lpstr>Dropper payload (internal attack)</vt:lpstr>
      <vt:lpstr>How do we protect ourselves as defenders?</vt:lpstr>
      <vt:lpstr>How do we protect ourselves as defenders?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network defence evasion (Part 2)</dc:title>
  <dc:creator>Aqeeb Hussain</dc:creator>
  <cp:lastModifiedBy>Aqeeb Hussain</cp:lastModifiedBy>
  <cp:revision>1194</cp:revision>
  <dcterms:created xsi:type="dcterms:W3CDTF">2021-12-24T18:13:15Z</dcterms:created>
  <dcterms:modified xsi:type="dcterms:W3CDTF">2022-01-04T09:15:39Z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